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8" r:id="rId4"/>
    <p:sldId id="274" r:id="rId5"/>
    <p:sldId id="279" r:id="rId6"/>
    <p:sldId id="280" r:id="rId7"/>
    <p:sldId id="266" r:id="rId8"/>
    <p:sldId id="270" r:id="rId9"/>
    <p:sldId id="268" r:id="rId10"/>
    <p:sldId id="269" r:id="rId11"/>
    <p:sldId id="271" r:id="rId12"/>
    <p:sldId id="267" r:id="rId13"/>
    <p:sldId id="281" r:id="rId14"/>
    <p:sldId id="272" r:id="rId15"/>
    <p:sldId id="277" r:id="rId16"/>
    <p:sldId id="263" r:id="rId17"/>
    <p:sldId id="262" r:id="rId18"/>
    <p:sldId id="282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7500"/>
    <a:srgbClr val="993300"/>
    <a:srgbClr val="FFB7B7"/>
    <a:srgbClr val="B4CF51"/>
    <a:srgbClr val="8EA82E"/>
    <a:srgbClr val="9BB832"/>
    <a:srgbClr val="C8DC80"/>
    <a:srgbClr val="90B850"/>
    <a:srgbClr val="9FD05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91" autoAdjust="0"/>
    <p:restoredTop sz="94660"/>
  </p:normalViewPr>
  <p:slideViewPr>
    <p:cSldViewPr snapToGrid="0">
      <p:cViewPr varScale="1">
        <p:scale>
          <a:sx n="64" d="100"/>
          <a:sy n="64" d="100"/>
        </p:scale>
        <p:origin x="3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&#233;l&#232;ne%20MARQUIS\Desktop\Sarah\Trame%20financi&#232;re%20dossier%20candidature%202022%20Sara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&#233;l&#232;ne%20MARQUIS\Desktop\Sarah\Trame%20financi&#232;re%20dossier%20candidature%202022%20Sara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+mn-ea"/>
                <a:cs typeface="+mn-cs"/>
              </a:defRPr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Charges</a:t>
            </a:r>
          </a:p>
        </c:rich>
      </c:tx>
      <c:layout>
        <c:manualLayout>
          <c:xMode val="edge"/>
          <c:yMode val="edge"/>
          <c:x val="0.44308988764044949"/>
          <c:y val="0.122874272880275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6">
                  <a:lumMod val="50000"/>
                </a:schemeClr>
              </a:solidFill>
              <a:latin typeface="Bradley Hand ITC" panose="03070402050302030203" pitchFamily="66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552552419711581"/>
          <c:y val="0.36802208042767631"/>
          <c:w val="0.30887345542481348"/>
          <c:h val="0.4606065696836537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D7-47CC-AAAE-249769C272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D7-47CC-AAAE-249769C272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ED7-47CC-AAAE-249769C272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ED7-47CC-AAAE-249769C272C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ED7-47CC-AAAE-249769C272C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ED7-47CC-AAAE-249769C272CA}"/>
              </c:ext>
            </c:extLst>
          </c:dPt>
          <c:dLbls>
            <c:dLbl>
              <c:idx val="1"/>
              <c:layout>
                <c:manualLayout>
                  <c:x val="3.9091394357179711E-3"/>
                  <c:y val="-3.748229564923752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D7-47CC-AAAE-249769C272CA}"/>
                </c:ext>
              </c:extLst>
            </c:dLbl>
            <c:dLbl>
              <c:idx val="4"/>
              <c:layout>
                <c:manualLayout>
                  <c:x val="-5.2347606830045121E-2"/>
                  <c:y val="2.651230128032881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ED7-47CC-AAAE-249769C272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'Graph charges'!$A$3:$A$8</c:f>
              <c:strCache>
                <c:ptCount val="6"/>
                <c:pt idx="0">
                  <c:v>Coût graines &amp; intrants</c:v>
                </c:pt>
                <c:pt idx="1">
                  <c:v>Coût marchandises restauration</c:v>
                </c:pt>
                <c:pt idx="2">
                  <c:v>Eau/Electricité/Gaz/internet</c:v>
                </c:pt>
                <c:pt idx="3">
                  <c:v>Com., comptable, frais bancaires, assurances</c:v>
                </c:pt>
                <c:pt idx="4">
                  <c:v>Salaires chargés 12 personnes</c:v>
                </c:pt>
                <c:pt idx="5">
                  <c:v>Amortissements investissements</c:v>
                </c:pt>
              </c:strCache>
            </c:strRef>
          </c:cat>
          <c:val>
            <c:numRef>
              <c:f>'Graph charges'!$B$3:$B$8</c:f>
              <c:numCache>
                <c:formatCode>_-* #,##0\ _€_-;\-* #,##0\ _€_-;_-* "-"??\ _€_-;_-@_-</c:formatCode>
                <c:ptCount val="6"/>
                <c:pt idx="0">
                  <c:v>4000</c:v>
                </c:pt>
                <c:pt idx="1">
                  <c:v>63000</c:v>
                </c:pt>
                <c:pt idx="2">
                  <c:v>19800</c:v>
                </c:pt>
                <c:pt idx="3">
                  <c:v>8000</c:v>
                </c:pt>
                <c:pt idx="4">
                  <c:v>240000</c:v>
                </c:pt>
                <c:pt idx="5">
                  <c:v>47000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D7-47CC-AAAE-249769C272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309195198914734"/>
          <c:y val="0.32845867549977592"/>
          <c:w val="0.38503538883482263"/>
          <c:h val="0.597013284406445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radley Hand ITC" panose="03070402050302030203" pitchFamily="66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+mn-ea"/>
                <a:cs typeface="+mn-cs"/>
              </a:defRPr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Revenus</a:t>
            </a:r>
          </a:p>
        </c:rich>
      </c:tx>
      <c:layout>
        <c:manualLayout>
          <c:xMode val="edge"/>
          <c:yMode val="edge"/>
          <c:x val="0.35812833902539065"/>
          <c:y val="6.9814927772884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6">
                  <a:lumMod val="50000"/>
                </a:schemeClr>
              </a:solidFill>
              <a:latin typeface="Bradley Hand ITC" panose="03070402050302030203" pitchFamily="66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6468487814407009"/>
          <c:y val="0.31809726066013477"/>
          <c:w val="0.35215051397630026"/>
          <c:h val="0.4487248385900858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83-4585-ACA9-8D27BE252F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83-4585-ACA9-8D27BE252F5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F83-4585-ACA9-8D27BE252F5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83-4585-ACA9-8D27BE252F5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F83-4585-ACA9-8D27BE252F5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F83-4585-ACA9-8D27BE252F5D}"/>
              </c:ext>
            </c:extLst>
          </c:dPt>
          <c:dLbls>
            <c:dLbl>
              <c:idx val="0"/>
              <c:layout>
                <c:manualLayout>
                  <c:x val="-1.6071370385727328E-16"/>
                  <c:y val="0.14887313209336159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83-4585-ACA9-8D27BE252F5D}"/>
                </c:ext>
              </c:extLst>
            </c:dLbl>
            <c:dLbl>
              <c:idx val="4"/>
              <c:layout>
                <c:manualLayout>
                  <c:x val="-1.4071412948381452E-2"/>
                  <c:y val="2.6531871449058594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F83-4585-ACA9-8D27BE252F5D}"/>
                </c:ext>
              </c:extLst>
            </c:dLbl>
            <c:dLbl>
              <c:idx val="5"/>
              <c:layout>
                <c:manualLayout>
                  <c:x val="-1.9108705161854769E-2"/>
                  <c:y val="-1.7107405923560241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F83-4585-ACA9-8D27BE252F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radley Hand ITC" panose="03070402050302030203" pitchFamily="66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'Graph revenus'!$A$3:$A$8</c:f>
              <c:strCache>
                <c:ptCount val="6"/>
                <c:pt idx="0">
                  <c:v>Petite restauration et boissons</c:v>
                </c:pt>
                <c:pt idx="1">
                  <c:v>Petits ateliers (commission écolieu)</c:v>
                </c:pt>
                <c:pt idx="2">
                  <c:v>Atelier 1/2 journée (commission écolieu)</c:v>
                </c:pt>
                <c:pt idx="3">
                  <c:v>Conférence (commission écolieu)</c:v>
                </c:pt>
                <c:pt idx="4">
                  <c:v>Eco camping (emplacements)</c:v>
                </c:pt>
                <c:pt idx="5">
                  <c:v>Eco camping (yourtes, tiny houses, tipis)</c:v>
                </c:pt>
              </c:strCache>
            </c:strRef>
          </c:cat>
          <c:val>
            <c:numRef>
              <c:f>'Graph revenus'!$B$3:$B$8</c:f>
              <c:numCache>
                <c:formatCode>_-* #,##0\ _€_-;\-* #,##0\ _€_-;_-* "-"??\ _€_-;_-@_-</c:formatCode>
                <c:ptCount val="6"/>
                <c:pt idx="0">
                  <c:v>210000</c:v>
                </c:pt>
                <c:pt idx="1">
                  <c:v>25200</c:v>
                </c:pt>
                <c:pt idx="2">
                  <c:v>30000</c:v>
                </c:pt>
                <c:pt idx="3">
                  <c:v>23520</c:v>
                </c:pt>
                <c:pt idx="4">
                  <c:v>36000</c:v>
                </c:pt>
                <c:pt idx="5">
                  <c:v>57600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F83-4585-ACA9-8D27BE252F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3149454944738639E-2"/>
          <c:y val="0.25585115061597657"/>
          <c:w val="0.40077070991698416"/>
          <c:h val="0.597013284406445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radley Hand ITC" panose="03070402050302030203" pitchFamily="66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E471F9-E4FB-47A2-8873-A95B379FAD00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4C80D515-BFC5-4DEC-A3F0-9281AAA357F9}">
      <dgm:prSet phldrT="[Texte]" custT="1"/>
      <dgm:spPr/>
      <dgm:t>
        <a:bodyPr/>
        <a:lstStyle/>
        <a:p>
          <a:pPr>
            <a:spcAft>
              <a:spcPct val="35000"/>
            </a:spcAft>
          </a:pPr>
          <a:r>
            <a:rPr lang="fr-FR" sz="1600" b="1" dirty="0"/>
            <a:t>Faire parler du projet</a:t>
          </a:r>
        </a:p>
        <a:p>
          <a:pPr>
            <a:spcAft>
              <a:spcPts val="0"/>
            </a:spcAft>
          </a:pPr>
          <a:r>
            <a:rPr lang="fr-FR" sz="1400" i="1" dirty="0"/>
            <a:t>* Peaufiner le concept</a:t>
          </a:r>
        </a:p>
        <a:p>
          <a:pPr>
            <a:spcAft>
              <a:spcPts val="0"/>
            </a:spcAft>
          </a:pPr>
          <a:r>
            <a:rPr lang="fr-FR" sz="1400" i="1" dirty="0"/>
            <a:t>* Réseauter</a:t>
          </a:r>
        </a:p>
        <a:p>
          <a:pPr>
            <a:spcAft>
              <a:spcPts val="0"/>
            </a:spcAft>
          </a:pPr>
          <a:r>
            <a:rPr lang="fr-FR" sz="1400" i="1" dirty="0"/>
            <a:t>* Construire site web</a:t>
          </a:r>
        </a:p>
      </dgm:t>
    </dgm:pt>
    <dgm:pt modelId="{81F49739-14AF-4011-8D0C-A441AAE36465}" type="parTrans" cxnId="{BB3BC83E-F6F5-4FD9-824C-DADE0DE57B3C}">
      <dgm:prSet/>
      <dgm:spPr/>
      <dgm:t>
        <a:bodyPr/>
        <a:lstStyle/>
        <a:p>
          <a:endParaRPr lang="fr-FR"/>
        </a:p>
      </dgm:t>
    </dgm:pt>
    <dgm:pt modelId="{8A7F0C16-E6EB-434A-B2E8-A65812CBD339}" type="sibTrans" cxnId="{BB3BC83E-F6F5-4FD9-824C-DADE0DE57B3C}">
      <dgm:prSet/>
      <dgm:spPr/>
      <dgm:t>
        <a:bodyPr/>
        <a:lstStyle/>
        <a:p>
          <a:endParaRPr lang="fr-FR"/>
        </a:p>
      </dgm:t>
    </dgm:pt>
    <dgm:pt modelId="{A0B554AC-B65C-4EC4-900F-B3D866563017}">
      <dgm:prSet phldrT="[Texte]" custT="1"/>
      <dgm:spPr/>
      <dgm:t>
        <a:bodyPr/>
        <a:lstStyle/>
        <a:p>
          <a:pPr>
            <a:spcAft>
              <a:spcPct val="35000"/>
            </a:spcAft>
          </a:pPr>
          <a:r>
            <a:rPr lang="fr-FR" sz="1600" b="1" dirty="0"/>
            <a:t>Créer un Collectif</a:t>
          </a:r>
        </a:p>
        <a:p>
          <a:pPr>
            <a:spcAft>
              <a:spcPts val="0"/>
            </a:spcAft>
          </a:pPr>
          <a:r>
            <a:rPr lang="fr-FR" sz="1400" b="0" i="1" dirty="0"/>
            <a:t>* Réunir membres clefs</a:t>
          </a:r>
        </a:p>
        <a:p>
          <a:pPr>
            <a:spcAft>
              <a:spcPts val="0"/>
            </a:spcAft>
          </a:pPr>
          <a:r>
            <a:rPr lang="fr-FR" sz="1400" b="0" i="1" dirty="0"/>
            <a:t>* Créer charte de valeurs</a:t>
          </a:r>
        </a:p>
        <a:p>
          <a:pPr>
            <a:spcAft>
              <a:spcPts val="0"/>
            </a:spcAft>
          </a:pPr>
          <a:r>
            <a:rPr lang="fr-FR" sz="1400" b="0" i="1" dirty="0"/>
            <a:t>*Décider du mode de gouvernance</a:t>
          </a:r>
        </a:p>
        <a:p>
          <a:pPr>
            <a:spcAft>
              <a:spcPts val="0"/>
            </a:spcAft>
          </a:pPr>
          <a:r>
            <a:rPr lang="fr-FR" sz="1400" b="0" i="1" dirty="0"/>
            <a:t>* Dragon </a:t>
          </a:r>
          <a:r>
            <a:rPr lang="fr-FR" sz="1400" b="0" i="1" dirty="0" err="1"/>
            <a:t>Dreaming</a:t>
          </a:r>
          <a:r>
            <a:rPr lang="fr-FR" sz="1400" b="0" i="1" dirty="0"/>
            <a:t> - rêve collectif</a:t>
          </a:r>
        </a:p>
      </dgm:t>
    </dgm:pt>
    <dgm:pt modelId="{7D63A2D6-A394-47A8-9C2E-3DCA7199CE0A}" type="parTrans" cxnId="{B9A34C8B-D75C-4160-BD7D-9EC43F9AB425}">
      <dgm:prSet/>
      <dgm:spPr/>
      <dgm:t>
        <a:bodyPr/>
        <a:lstStyle/>
        <a:p>
          <a:endParaRPr lang="fr-FR"/>
        </a:p>
      </dgm:t>
    </dgm:pt>
    <dgm:pt modelId="{5B3F4D00-54C2-42E8-AD39-99ACBBD6BB8E}" type="sibTrans" cxnId="{B9A34C8B-D75C-4160-BD7D-9EC43F9AB425}">
      <dgm:prSet/>
      <dgm:spPr/>
      <dgm:t>
        <a:bodyPr/>
        <a:lstStyle/>
        <a:p>
          <a:endParaRPr lang="fr-FR"/>
        </a:p>
      </dgm:t>
    </dgm:pt>
    <dgm:pt modelId="{A6ACC8A9-E70F-4B17-BF85-F5A931DF4CB7}">
      <dgm:prSet phldrT="[Texte]" custT="1"/>
      <dgm:spPr/>
      <dgm:t>
        <a:bodyPr/>
        <a:lstStyle/>
        <a:p>
          <a:pPr>
            <a:spcAft>
              <a:spcPct val="35000"/>
            </a:spcAft>
          </a:pPr>
          <a:r>
            <a:rPr lang="fr-FR" sz="1600" b="1" i="0" dirty="0"/>
            <a:t>Levée de Fonds</a:t>
          </a:r>
        </a:p>
        <a:p>
          <a:pPr>
            <a:spcAft>
              <a:spcPts val="0"/>
            </a:spcAft>
          </a:pPr>
          <a:r>
            <a:rPr lang="fr-FR" sz="1400" b="0" i="1" dirty="0"/>
            <a:t>* Regarder les options (</a:t>
          </a:r>
          <a:r>
            <a:rPr lang="fr-FR" sz="1400" b="0" i="1" dirty="0" err="1"/>
            <a:t>crowd-funding</a:t>
          </a:r>
          <a:r>
            <a:rPr lang="fr-FR" sz="1400" b="0" i="1" dirty="0"/>
            <a:t> ++)</a:t>
          </a:r>
        </a:p>
        <a:p>
          <a:pPr>
            <a:spcAft>
              <a:spcPts val="0"/>
            </a:spcAft>
          </a:pPr>
          <a:r>
            <a:rPr lang="fr-FR" sz="1400" b="0" i="1" dirty="0"/>
            <a:t>* Contacter réseau philanthrope </a:t>
          </a:r>
        </a:p>
        <a:p>
          <a:pPr>
            <a:spcAft>
              <a:spcPts val="0"/>
            </a:spcAft>
          </a:pPr>
          <a:r>
            <a:rPr lang="fr-FR" sz="1400" b="0" i="1" dirty="0"/>
            <a:t>*Créer un modèle financier</a:t>
          </a:r>
        </a:p>
      </dgm:t>
    </dgm:pt>
    <dgm:pt modelId="{CD593BD8-7140-436E-88F7-E76CBFF1B249}" type="parTrans" cxnId="{C8E9A8E7-2578-4F2E-90F3-E18A7E510FE4}">
      <dgm:prSet/>
      <dgm:spPr/>
      <dgm:t>
        <a:bodyPr/>
        <a:lstStyle/>
        <a:p>
          <a:endParaRPr lang="fr-FR"/>
        </a:p>
      </dgm:t>
    </dgm:pt>
    <dgm:pt modelId="{8D7BEE50-94B6-448C-A7A1-8FF576D1BAF1}" type="sibTrans" cxnId="{C8E9A8E7-2578-4F2E-90F3-E18A7E510FE4}">
      <dgm:prSet/>
      <dgm:spPr/>
      <dgm:t>
        <a:bodyPr/>
        <a:lstStyle/>
        <a:p>
          <a:endParaRPr lang="fr-FR"/>
        </a:p>
      </dgm:t>
    </dgm:pt>
    <dgm:pt modelId="{2CBA512D-5CF9-4626-B452-FA117DFB5C1B}">
      <dgm:prSet phldrT="[Texte]" custT="1"/>
      <dgm:spPr/>
      <dgm:t>
        <a:bodyPr/>
        <a:lstStyle/>
        <a:p>
          <a:r>
            <a:rPr lang="fr-FR" sz="1600" b="1" dirty="0"/>
            <a:t>Identifier un terrain</a:t>
          </a:r>
        </a:p>
        <a:p>
          <a:r>
            <a:rPr lang="fr-FR" sz="1400" b="0" i="1" dirty="0"/>
            <a:t>* Communiquer avec agents immobiliers, mairies etc. pour comprendre les options</a:t>
          </a:r>
        </a:p>
        <a:p>
          <a:r>
            <a:rPr lang="fr-FR" sz="1400" b="0" i="1" dirty="0"/>
            <a:t>* Façonner un concept de  "non-propriété"</a:t>
          </a:r>
        </a:p>
      </dgm:t>
    </dgm:pt>
    <dgm:pt modelId="{CE695A0B-FC24-4FD0-9179-860BE42F9BDF}" type="parTrans" cxnId="{651F467C-F4D9-4801-91B5-BDF75FD13DE0}">
      <dgm:prSet/>
      <dgm:spPr/>
      <dgm:t>
        <a:bodyPr/>
        <a:lstStyle/>
        <a:p>
          <a:endParaRPr lang="fr-FR"/>
        </a:p>
      </dgm:t>
    </dgm:pt>
    <dgm:pt modelId="{A79A4C37-60E7-4608-B90E-74D0A6079B78}" type="sibTrans" cxnId="{651F467C-F4D9-4801-91B5-BDF75FD13DE0}">
      <dgm:prSet/>
      <dgm:spPr/>
      <dgm:t>
        <a:bodyPr/>
        <a:lstStyle/>
        <a:p>
          <a:endParaRPr lang="fr-FR"/>
        </a:p>
      </dgm:t>
    </dgm:pt>
    <dgm:pt modelId="{D8BCCA2B-3001-44B6-A58A-03FBF8812D19}">
      <dgm:prSet custT="1"/>
      <dgm:spPr/>
      <dgm:t>
        <a:bodyPr/>
        <a:lstStyle/>
        <a:p>
          <a:pPr>
            <a:spcAft>
              <a:spcPct val="35000"/>
            </a:spcAft>
          </a:pPr>
          <a:r>
            <a:rPr lang="fr-FR" sz="1600" b="1" dirty="0"/>
            <a:t>Planifier</a:t>
          </a:r>
        </a:p>
        <a:p>
          <a:pPr>
            <a:spcAft>
              <a:spcPts val="0"/>
            </a:spcAft>
          </a:pPr>
          <a:r>
            <a:rPr lang="fr-FR" sz="1400" b="0" i="1" dirty="0"/>
            <a:t>*Réunir les aptitudes manquantes</a:t>
          </a:r>
        </a:p>
        <a:p>
          <a:pPr>
            <a:spcAft>
              <a:spcPts val="0"/>
            </a:spcAft>
          </a:pPr>
          <a:r>
            <a:rPr lang="fr-FR" sz="1400" b="0" i="1" dirty="0"/>
            <a:t>*Faire le design du lieu</a:t>
          </a:r>
        </a:p>
        <a:p>
          <a:pPr>
            <a:spcAft>
              <a:spcPts val="0"/>
            </a:spcAft>
          </a:pPr>
          <a:r>
            <a:rPr lang="fr-FR" sz="1400" b="0" i="1" dirty="0"/>
            <a:t>*Commencer l'aventure...</a:t>
          </a:r>
        </a:p>
      </dgm:t>
    </dgm:pt>
    <dgm:pt modelId="{3EB24DF8-C51C-47BE-802B-B8D5D9FA49DC}" type="parTrans" cxnId="{B16C6BF3-BC99-46BD-AD42-6E707088DBAD}">
      <dgm:prSet/>
      <dgm:spPr/>
      <dgm:t>
        <a:bodyPr/>
        <a:lstStyle/>
        <a:p>
          <a:endParaRPr lang="en-GB"/>
        </a:p>
      </dgm:t>
    </dgm:pt>
    <dgm:pt modelId="{6311D201-270F-4655-82C9-2ED168E83A99}" type="sibTrans" cxnId="{B16C6BF3-BC99-46BD-AD42-6E707088DBAD}">
      <dgm:prSet/>
      <dgm:spPr/>
      <dgm:t>
        <a:bodyPr/>
        <a:lstStyle/>
        <a:p>
          <a:endParaRPr lang="en-GB"/>
        </a:p>
      </dgm:t>
    </dgm:pt>
    <dgm:pt modelId="{D82652E0-2ACA-4620-82E6-A24D908D06D2}" type="pres">
      <dgm:prSet presAssocID="{7DE471F9-E4FB-47A2-8873-A95B379FAD00}" presName="Name0" presStyleCnt="0">
        <dgm:presLayoutVars>
          <dgm:dir/>
          <dgm:resizeHandles val="exact"/>
        </dgm:presLayoutVars>
      </dgm:prSet>
      <dgm:spPr/>
    </dgm:pt>
    <dgm:pt modelId="{108A1ECE-BF6C-4035-AEDD-5722380CB7DB}" type="pres">
      <dgm:prSet presAssocID="{7DE471F9-E4FB-47A2-8873-A95B379FAD00}" presName="arrow" presStyleLbl="bgShp" presStyleIdx="0" presStyleCnt="1" custScaleY="65181" custLinFactNeighborX="283" custLinFactNeighborY="-3420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E0696DE3-880B-4B8E-80E5-A91C75D53F65}" type="pres">
      <dgm:prSet presAssocID="{7DE471F9-E4FB-47A2-8873-A95B379FAD00}" presName="points" presStyleCnt="0"/>
      <dgm:spPr/>
    </dgm:pt>
    <dgm:pt modelId="{1E8AAEEB-7E79-43A6-A7E5-9F2147600B2E}" type="pres">
      <dgm:prSet presAssocID="{4C80D515-BFC5-4DEC-A3F0-9281AAA357F9}" presName="compositeA" presStyleCnt="0"/>
      <dgm:spPr/>
    </dgm:pt>
    <dgm:pt modelId="{D677A3D9-DC33-49DD-9FA3-11C0C80FE633}" type="pres">
      <dgm:prSet presAssocID="{4C80D515-BFC5-4DEC-A3F0-9281AAA357F9}" presName="textA" presStyleLbl="revTx" presStyleIdx="0" presStyleCnt="5" custScaleX="128477" custScaleY="82874">
        <dgm:presLayoutVars>
          <dgm:bulletEnabled val="1"/>
        </dgm:presLayoutVars>
      </dgm:prSet>
      <dgm:spPr/>
    </dgm:pt>
    <dgm:pt modelId="{946EB170-FE7D-4E15-B0CB-F93029268033}" type="pres">
      <dgm:prSet presAssocID="{4C80D515-BFC5-4DEC-A3F0-9281AAA357F9}" presName="circleA" presStyleLbl="node1" presStyleIdx="0" presStyleCnt="5" custLinFactNeighborX="4257" custLinFactNeighborY="-3174"/>
      <dgm:spPr>
        <a:solidFill>
          <a:schemeClr val="accent6">
            <a:lumMod val="75000"/>
          </a:schemeClr>
        </a:solidFill>
      </dgm:spPr>
    </dgm:pt>
    <dgm:pt modelId="{C225D600-3224-4525-82EE-459CF689EB04}" type="pres">
      <dgm:prSet presAssocID="{4C80D515-BFC5-4DEC-A3F0-9281AAA357F9}" presName="spaceA" presStyleCnt="0"/>
      <dgm:spPr/>
    </dgm:pt>
    <dgm:pt modelId="{E5B4C28F-6E01-4F83-82FA-EE857365B2B9}" type="pres">
      <dgm:prSet presAssocID="{8A7F0C16-E6EB-434A-B2E8-A65812CBD339}" presName="space" presStyleCnt="0"/>
      <dgm:spPr/>
    </dgm:pt>
    <dgm:pt modelId="{2AB025B7-A243-4BDB-91E0-8387A1EC2C3B}" type="pres">
      <dgm:prSet presAssocID="{A0B554AC-B65C-4EC4-900F-B3D866563017}" presName="compositeB" presStyleCnt="0"/>
      <dgm:spPr/>
    </dgm:pt>
    <dgm:pt modelId="{55AC3932-86E4-4AA4-B80F-2AEF68456728}" type="pres">
      <dgm:prSet presAssocID="{A0B554AC-B65C-4EC4-900F-B3D866563017}" presName="textB" presStyleLbl="revTx" presStyleIdx="1" presStyleCnt="5" custScaleX="170345" custLinFactNeighborX="10628" custLinFactNeighborY="26959">
        <dgm:presLayoutVars>
          <dgm:bulletEnabled val="1"/>
        </dgm:presLayoutVars>
      </dgm:prSet>
      <dgm:spPr/>
    </dgm:pt>
    <dgm:pt modelId="{B4B911EB-C78B-4E26-A682-7076FEEEBBB3}" type="pres">
      <dgm:prSet presAssocID="{A0B554AC-B65C-4EC4-900F-B3D866563017}" presName="circleB" presStyleLbl="node1" presStyleIdx="1" presStyleCnt="5" custLinFactNeighborX="21457" custLinFactNeighborY="-17023"/>
      <dgm:spPr>
        <a:solidFill>
          <a:schemeClr val="accent6">
            <a:lumMod val="75000"/>
          </a:schemeClr>
        </a:solidFill>
      </dgm:spPr>
    </dgm:pt>
    <dgm:pt modelId="{C75F3AD1-A2E8-488D-8C03-3F3B07448FDB}" type="pres">
      <dgm:prSet presAssocID="{A0B554AC-B65C-4EC4-900F-B3D866563017}" presName="spaceB" presStyleCnt="0"/>
      <dgm:spPr/>
    </dgm:pt>
    <dgm:pt modelId="{4B41E28D-7DB2-4645-A353-5A4D0D2EA838}" type="pres">
      <dgm:prSet presAssocID="{5B3F4D00-54C2-42E8-AD39-99ACBBD6BB8E}" presName="space" presStyleCnt="0"/>
      <dgm:spPr/>
    </dgm:pt>
    <dgm:pt modelId="{51EA3BEF-0139-444F-914C-F3D6595A349D}" type="pres">
      <dgm:prSet presAssocID="{A6ACC8A9-E70F-4B17-BF85-F5A931DF4CB7}" presName="compositeA" presStyleCnt="0"/>
      <dgm:spPr/>
    </dgm:pt>
    <dgm:pt modelId="{B8DC046B-6FA9-45CE-80E5-5B1E1B836F71}" type="pres">
      <dgm:prSet presAssocID="{A6ACC8A9-E70F-4B17-BF85-F5A931DF4CB7}" presName="textA" presStyleLbl="revTx" presStyleIdx="2" presStyleCnt="5" custScaleX="150517" custScaleY="86862" custLinFactNeighborX="2639" custLinFactNeighborY="4160">
        <dgm:presLayoutVars>
          <dgm:bulletEnabled val="1"/>
        </dgm:presLayoutVars>
      </dgm:prSet>
      <dgm:spPr/>
    </dgm:pt>
    <dgm:pt modelId="{9842AC9E-6C11-4FE8-A135-4B258A3BAE8A}" type="pres">
      <dgm:prSet presAssocID="{A6ACC8A9-E70F-4B17-BF85-F5A931DF4CB7}" presName="circleA" presStyleLbl="node1" presStyleIdx="2" presStyleCnt="5" custLinFactNeighborX="7602" custLinFactNeighborY="-3885"/>
      <dgm:spPr>
        <a:solidFill>
          <a:schemeClr val="accent6">
            <a:lumMod val="75000"/>
          </a:schemeClr>
        </a:solidFill>
      </dgm:spPr>
    </dgm:pt>
    <dgm:pt modelId="{59DB160C-DF9D-45FB-86A9-A2467E581882}" type="pres">
      <dgm:prSet presAssocID="{A6ACC8A9-E70F-4B17-BF85-F5A931DF4CB7}" presName="spaceA" presStyleCnt="0"/>
      <dgm:spPr/>
    </dgm:pt>
    <dgm:pt modelId="{042C2262-3B81-40C9-9D8C-832BE7940F5C}" type="pres">
      <dgm:prSet presAssocID="{8D7BEE50-94B6-448C-A7A1-8FF576D1BAF1}" presName="space" presStyleCnt="0"/>
      <dgm:spPr/>
    </dgm:pt>
    <dgm:pt modelId="{EA40DD3D-DC04-48A7-915C-95170FE3EA0F}" type="pres">
      <dgm:prSet presAssocID="{2CBA512D-5CF9-4626-B452-FA117DFB5C1B}" presName="compositeB" presStyleCnt="0"/>
      <dgm:spPr/>
    </dgm:pt>
    <dgm:pt modelId="{CD056645-22CB-4094-85C4-6AC34FF3A726}" type="pres">
      <dgm:prSet presAssocID="{2CBA512D-5CF9-4626-B452-FA117DFB5C1B}" presName="textB" presStyleLbl="revTx" presStyleIdx="3" presStyleCnt="5" custScaleX="152975" custLinFactNeighborX="-376" custLinFactNeighborY="6337">
        <dgm:presLayoutVars>
          <dgm:bulletEnabled val="1"/>
        </dgm:presLayoutVars>
      </dgm:prSet>
      <dgm:spPr/>
    </dgm:pt>
    <dgm:pt modelId="{EC5C857B-E60D-4FB2-A0B2-8FF07E0DE831}" type="pres">
      <dgm:prSet presAssocID="{2CBA512D-5CF9-4626-B452-FA117DFB5C1B}" presName="circleB" presStyleLbl="node1" presStyleIdx="3" presStyleCnt="5" custLinFactNeighborX="-7278" custLinFactNeighborY="-13679"/>
      <dgm:spPr>
        <a:solidFill>
          <a:schemeClr val="accent6">
            <a:lumMod val="75000"/>
          </a:schemeClr>
        </a:solidFill>
      </dgm:spPr>
    </dgm:pt>
    <dgm:pt modelId="{CD43B62E-98ED-436C-83CC-7423CCE58529}" type="pres">
      <dgm:prSet presAssocID="{2CBA512D-5CF9-4626-B452-FA117DFB5C1B}" presName="spaceB" presStyleCnt="0"/>
      <dgm:spPr/>
    </dgm:pt>
    <dgm:pt modelId="{8BD04504-6D2C-45AC-8891-807A118B5D7B}" type="pres">
      <dgm:prSet presAssocID="{A79A4C37-60E7-4608-B90E-74D0A6079B78}" presName="space" presStyleCnt="0"/>
      <dgm:spPr/>
    </dgm:pt>
    <dgm:pt modelId="{7266769E-A0B7-4324-A77F-9A485A2DA0DF}" type="pres">
      <dgm:prSet presAssocID="{D8BCCA2B-3001-44B6-A58A-03FBF8812D19}" presName="compositeA" presStyleCnt="0"/>
      <dgm:spPr/>
    </dgm:pt>
    <dgm:pt modelId="{51C147AB-C4E4-49F5-931A-735E140D934A}" type="pres">
      <dgm:prSet presAssocID="{D8BCCA2B-3001-44B6-A58A-03FBF8812D19}" presName="textA" presStyleLbl="revTx" presStyleIdx="4" presStyleCnt="5" custScaleX="131470" custScaleY="84985">
        <dgm:presLayoutVars>
          <dgm:bulletEnabled val="1"/>
        </dgm:presLayoutVars>
      </dgm:prSet>
      <dgm:spPr/>
    </dgm:pt>
    <dgm:pt modelId="{ADC6E641-D7DC-4A35-995A-A935F4530784}" type="pres">
      <dgm:prSet presAssocID="{D8BCCA2B-3001-44B6-A58A-03FBF8812D19}" presName="circleA" presStyleLbl="node1" presStyleIdx="4" presStyleCnt="5" custLinFactNeighborX="475" custLinFactNeighborY="1336"/>
      <dgm:spPr>
        <a:solidFill>
          <a:schemeClr val="accent6">
            <a:lumMod val="75000"/>
          </a:schemeClr>
        </a:solidFill>
      </dgm:spPr>
    </dgm:pt>
    <dgm:pt modelId="{6FB33D7D-EBC9-4892-87F7-638F72A52E72}" type="pres">
      <dgm:prSet presAssocID="{D8BCCA2B-3001-44B6-A58A-03FBF8812D19}" presName="spaceA" presStyleCnt="0"/>
      <dgm:spPr/>
    </dgm:pt>
  </dgm:ptLst>
  <dgm:cxnLst>
    <dgm:cxn modelId="{8E51DC23-7C5C-4E75-982C-DD7C4E8A628C}" type="presOf" srcId="{A6ACC8A9-E70F-4B17-BF85-F5A931DF4CB7}" destId="{B8DC046B-6FA9-45CE-80E5-5B1E1B836F71}" srcOrd="0" destOrd="0" presId="urn:microsoft.com/office/officeart/2005/8/layout/hProcess11"/>
    <dgm:cxn modelId="{11900925-AC7C-4054-8C8A-ADE2B7DD657A}" type="presOf" srcId="{D8BCCA2B-3001-44B6-A58A-03FBF8812D19}" destId="{51C147AB-C4E4-49F5-931A-735E140D934A}" srcOrd="0" destOrd="0" presId="urn:microsoft.com/office/officeart/2005/8/layout/hProcess11"/>
    <dgm:cxn modelId="{BE5D1F3E-80A9-4040-B2BD-E01DEAE4EA6B}" type="presOf" srcId="{2CBA512D-5CF9-4626-B452-FA117DFB5C1B}" destId="{CD056645-22CB-4094-85C4-6AC34FF3A726}" srcOrd="0" destOrd="0" presId="urn:microsoft.com/office/officeart/2005/8/layout/hProcess11"/>
    <dgm:cxn modelId="{BB3BC83E-F6F5-4FD9-824C-DADE0DE57B3C}" srcId="{7DE471F9-E4FB-47A2-8873-A95B379FAD00}" destId="{4C80D515-BFC5-4DEC-A3F0-9281AAA357F9}" srcOrd="0" destOrd="0" parTransId="{81F49739-14AF-4011-8D0C-A441AAE36465}" sibTransId="{8A7F0C16-E6EB-434A-B2E8-A65812CBD339}"/>
    <dgm:cxn modelId="{9710EA4E-1723-4EA0-B2EC-AEA9E3ABC8C5}" type="presOf" srcId="{4C80D515-BFC5-4DEC-A3F0-9281AAA357F9}" destId="{D677A3D9-DC33-49DD-9FA3-11C0C80FE633}" srcOrd="0" destOrd="0" presId="urn:microsoft.com/office/officeart/2005/8/layout/hProcess11"/>
    <dgm:cxn modelId="{651F467C-F4D9-4801-91B5-BDF75FD13DE0}" srcId="{7DE471F9-E4FB-47A2-8873-A95B379FAD00}" destId="{2CBA512D-5CF9-4626-B452-FA117DFB5C1B}" srcOrd="3" destOrd="0" parTransId="{CE695A0B-FC24-4FD0-9179-860BE42F9BDF}" sibTransId="{A79A4C37-60E7-4608-B90E-74D0A6079B78}"/>
    <dgm:cxn modelId="{B9A34C8B-D75C-4160-BD7D-9EC43F9AB425}" srcId="{7DE471F9-E4FB-47A2-8873-A95B379FAD00}" destId="{A0B554AC-B65C-4EC4-900F-B3D866563017}" srcOrd="1" destOrd="0" parTransId="{7D63A2D6-A394-47A8-9C2E-3DCA7199CE0A}" sibTransId="{5B3F4D00-54C2-42E8-AD39-99ACBBD6BB8E}"/>
    <dgm:cxn modelId="{79BC5EC7-3795-4CDD-A31E-9420F7A17A53}" type="presOf" srcId="{A0B554AC-B65C-4EC4-900F-B3D866563017}" destId="{55AC3932-86E4-4AA4-B80F-2AEF68456728}" srcOrd="0" destOrd="0" presId="urn:microsoft.com/office/officeart/2005/8/layout/hProcess11"/>
    <dgm:cxn modelId="{FDC2BBD5-FCAD-4416-BD4A-9F692B2D6EF3}" type="presOf" srcId="{7DE471F9-E4FB-47A2-8873-A95B379FAD00}" destId="{D82652E0-2ACA-4620-82E6-A24D908D06D2}" srcOrd="0" destOrd="0" presId="urn:microsoft.com/office/officeart/2005/8/layout/hProcess11"/>
    <dgm:cxn modelId="{C8E9A8E7-2578-4F2E-90F3-E18A7E510FE4}" srcId="{7DE471F9-E4FB-47A2-8873-A95B379FAD00}" destId="{A6ACC8A9-E70F-4B17-BF85-F5A931DF4CB7}" srcOrd="2" destOrd="0" parTransId="{CD593BD8-7140-436E-88F7-E76CBFF1B249}" sibTransId="{8D7BEE50-94B6-448C-A7A1-8FF576D1BAF1}"/>
    <dgm:cxn modelId="{B16C6BF3-BC99-46BD-AD42-6E707088DBAD}" srcId="{7DE471F9-E4FB-47A2-8873-A95B379FAD00}" destId="{D8BCCA2B-3001-44B6-A58A-03FBF8812D19}" srcOrd="4" destOrd="0" parTransId="{3EB24DF8-C51C-47BE-802B-B8D5D9FA49DC}" sibTransId="{6311D201-270F-4655-82C9-2ED168E83A99}"/>
    <dgm:cxn modelId="{0711F8AE-0AE2-4501-B53F-FA9EFDCA9F2B}" type="presParOf" srcId="{D82652E0-2ACA-4620-82E6-A24D908D06D2}" destId="{108A1ECE-BF6C-4035-AEDD-5722380CB7DB}" srcOrd="0" destOrd="0" presId="urn:microsoft.com/office/officeart/2005/8/layout/hProcess11"/>
    <dgm:cxn modelId="{4FF6125A-01F8-4F19-9E6F-50E20E64FECB}" type="presParOf" srcId="{D82652E0-2ACA-4620-82E6-A24D908D06D2}" destId="{E0696DE3-880B-4B8E-80E5-A91C75D53F65}" srcOrd="1" destOrd="0" presId="urn:microsoft.com/office/officeart/2005/8/layout/hProcess11"/>
    <dgm:cxn modelId="{C3D4DBE3-3D1C-4775-8682-273AA0D5154B}" type="presParOf" srcId="{E0696DE3-880B-4B8E-80E5-A91C75D53F65}" destId="{1E8AAEEB-7E79-43A6-A7E5-9F2147600B2E}" srcOrd="0" destOrd="0" presId="urn:microsoft.com/office/officeart/2005/8/layout/hProcess11"/>
    <dgm:cxn modelId="{C0388DA5-9DB7-492B-A496-EACBBEF48D7A}" type="presParOf" srcId="{1E8AAEEB-7E79-43A6-A7E5-9F2147600B2E}" destId="{D677A3D9-DC33-49DD-9FA3-11C0C80FE633}" srcOrd="0" destOrd="0" presId="urn:microsoft.com/office/officeart/2005/8/layout/hProcess11"/>
    <dgm:cxn modelId="{B755FE3F-F924-4A33-8A2F-1D2997BB149B}" type="presParOf" srcId="{1E8AAEEB-7E79-43A6-A7E5-9F2147600B2E}" destId="{946EB170-FE7D-4E15-B0CB-F93029268033}" srcOrd="1" destOrd="0" presId="urn:microsoft.com/office/officeart/2005/8/layout/hProcess11"/>
    <dgm:cxn modelId="{7FF9CC38-C71D-4033-A51D-947153BA2BF8}" type="presParOf" srcId="{1E8AAEEB-7E79-43A6-A7E5-9F2147600B2E}" destId="{C225D600-3224-4525-82EE-459CF689EB04}" srcOrd="2" destOrd="0" presId="urn:microsoft.com/office/officeart/2005/8/layout/hProcess11"/>
    <dgm:cxn modelId="{86DA0E7D-D169-46F5-A9DC-11FF4A1A243E}" type="presParOf" srcId="{E0696DE3-880B-4B8E-80E5-A91C75D53F65}" destId="{E5B4C28F-6E01-4F83-82FA-EE857365B2B9}" srcOrd="1" destOrd="0" presId="urn:microsoft.com/office/officeart/2005/8/layout/hProcess11"/>
    <dgm:cxn modelId="{33417C9C-FD37-420A-8E37-CB9BC1258813}" type="presParOf" srcId="{E0696DE3-880B-4B8E-80E5-A91C75D53F65}" destId="{2AB025B7-A243-4BDB-91E0-8387A1EC2C3B}" srcOrd="2" destOrd="0" presId="urn:microsoft.com/office/officeart/2005/8/layout/hProcess11"/>
    <dgm:cxn modelId="{DF2AF35B-EC78-4DBB-937F-C4310904D35B}" type="presParOf" srcId="{2AB025B7-A243-4BDB-91E0-8387A1EC2C3B}" destId="{55AC3932-86E4-4AA4-B80F-2AEF68456728}" srcOrd="0" destOrd="0" presId="urn:microsoft.com/office/officeart/2005/8/layout/hProcess11"/>
    <dgm:cxn modelId="{7D653FCA-A961-48FD-BDCC-BA40643B9747}" type="presParOf" srcId="{2AB025B7-A243-4BDB-91E0-8387A1EC2C3B}" destId="{B4B911EB-C78B-4E26-A682-7076FEEEBBB3}" srcOrd="1" destOrd="0" presId="urn:microsoft.com/office/officeart/2005/8/layout/hProcess11"/>
    <dgm:cxn modelId="{BF53E963-87E6-429E-8446-26DD8A051B13}" type="presParOf" srcId="{2AB025B7-A243-4BDB-91E0-8387A1EC2C3B}" destId="{C75F3AD1-A2E8-488D-8C03-3F3B07448FDB}" srcOrd="2" destOrd="0" presId="urn:microsoft.com/office/officeart/2005/8/layout/hProcess11"/>
    <dgm:cxn modelId="{D1CB0727-8C0A-4C23-9D21-282B1EFFF435}" type="presParOf" srcId="{E0696DE3-880B-4B8E-80E5-A91C75D53F65}" destId="{4B41E28D-7DB2-4645-A353-5A4D0D2EA838}" srcOrd="3" destOrd="0" presId="urn:microsoft.com/office/officeart/2005/8/layout/hProcess11"/>
    <dgm:cxn modelId="{C615530F-3803-4CC6-A056-93EA979B50B7}" type="presParOf" srcId="{E0696DE3-880B-4B8E-80E5-A91C75D53F65}" destId="{51EA3BEF-0139-444F-914C-F3D6595A349D}" srcOrd="4" destOrd="0" presId="urn:microsoft.com/office/officeart/2005/8/layout/hProcess11"/>
    <dgm:cxn modelId="{479D5F55-C889-4514-A961-A4BF5C823345}" type="presParOf" srcId="{51EA3BEF-0139-444F-914C-F3D6595A349D}" destId="{B8DC046B-6FA9-45CE-80E5-5B1E1B836F71}" srcOrd="0" destOrd="0" presId="urn:microsoft.com/office/officeart/2005/8/layout/hProcess11"/>
    <dgm:cxn modelId="{D8F1FD4E-559B-466D-9044-68D6CE6C5DB9}" type="presParOf" srcId="{51EA3BEF-0139-444F-914C-F3D6595A349D}" destId="{9842AC9E-6C11-4FE8-A135-4B258A3BAE8A}" srcOrd="1" destOrd="0" presId="urn:microsoft.com/office/officeart/2005/8/layout/hProcess11"/>
    <dgm:cxn modelId="{0E169924-F437-47A2-A48F-E3FEBD642D9B}" type="presParOf" srcId="{51EA3BEF-0139-444F-914C-F3D6595A349D}" destId="{59DB160C-DF9D-45FB-86A9-A2467E581882}" srcOrd="2" destOrd="0" presId="urn:microsoft.com/office/officeart/2005/8/layout/hProcess11"/>
    <dgm:cxn modelId="{31D4BF7F-659D-4817-8863-CC8F7F521D9E}" type="presParOf" srcId="{E0696DE3-880B-4B8E-80E5-A91C75D53F65}" destId="{042C2262-3B81-40C9-9D8C-832BE7940F5C}" srcOrd="5" destOrd="0" presId="urn:microsoft.com/office/officeart/2005/8/layout/hProcess11"/>
    <dgm:cxn modelId="{7BDB296E-8971-4B8F-B0B2-71A6D7B3BC36}" type="presParOf" srcId="{E0696DE3-880B-4B8E-80E5-A91C75D53F65}" destId="{EA40DD3D-DC04-48A7-915C-95170FE3EA0F}" srcOrd="6" destOrd="0" presId="urn:microsoft.com/office/officeart/2005/8/layout/hProcess11"/>
    <dgm:cxn modelId="{071803C7-A2CE-4799-81CF-B5959EAD0AC6}" type="presParOf" srcId="{EA40DD3D-DC04-48A7-915C-95170FE3EA0F}" destId="{CD056645-22CB-4094-85C4-6AC34FF3A726}" srcOrd="0" destOrd="0" presId="urn:microsoft.com/office/officeart/2005/8/layout/hProcess11"/>
    <dgm:cxn modelId="{61F390AD-9C7D-4404-B89F-878809713739}" type="presParOf" srcId="{EA40DD3D-DC04-48A7-915C-95170FE3EA0F}" destId="{EC5C857B-E60D-4FB2-A0B2-8FF07E0DE831}" srcOrd="1" destOrd="0" presId="urn:microsoft.com/office/officeart/2005/8/layout/hProcess11"/>
    <dgm:cxn modelId="{A1B6300C-5855-4F49-B8D7-227CF6DD7EB4}" type="presParOf" srcId="{EA40DD3D-DC04-48A7-915C-95170FE3EA0F}" destId="{CD43B62E-98ED-436C-83CC-7423CCE58529}" srcOrd="2" destOrd="0" presId="urn:microsoft.com/office/officeart/2005/8/layout/hProcess11"/>
    <dgm:cxn modelId="{ABEB8A1A-071C-4CAE-A7F7-B7A84F39A08A}" type="presParOf" srcId="{E0696DE3-880B-4B8E-80E5-A91C75D53F65}" destId="{8BD04504-6D2C-45AC-8891-807A118B5D7B}" srcOrd="7" destOrd="0" presId="urn:microsoft.com/office/officeart/2005/8/layout/hProcess11"/>
    <dgm:cxn modelId="{F0296920-D0C6-4C53-84C0-41F72F489EA8}" type="presParOf" srcId="{E0696DE3-880B-4B8E-80E5-A91C75D53F65}" destId="{7266769E-A0B7-4324-A77F-9A485A2DA0DF}" srcOrd="8" destOrd="0" presId="urn:microsoft.com/office/officeart/2005/8/layout/hProcess11"/>
    <dgm:cxn modelId="{C7E294BC-79AB-4563-8054-7267FE553D01}" type="presParOf" srcId="{7266769E-A0B7-4324-A77F-9A485A2DA0DF}" destId="{51C147AB-C4E4-49F5-931A-735E140D934A}" srcOrd="0" destOrd="0" presId="urn:microsoft.com/office/officeart/2005/8/layout/hProcess11"/>
    <dgm:cxn modelId="{8819C49E-6523-40D5-892C-D194502CCA73}" type="presParOf" srcId="{7266769E-A0B7-4324-A77F-9A485A2DA0DF}" destId="{ADC6E641-D7DC-4A35-995A-A935F4530784}" srcOrd="1" destOrd="0" presId="urn:microsoft.com/office/officeart/2005/8/layout/hProcess11"/>
    <dgm:cxn modelId="{9EE12F5E-4CAB-4DCD-82BB-0030D46491B8}" type="presParOf" srcId="{7266769E-A0B7-4324-A77F-9A485A2DA0DF}" destId="{6FB33D7D-EBC9-4892-87F7-638F72A52E7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A1ECE-BF6C-4035-AEDD-5722380CB7DB}">
      <dsp:nvSpPr>
        <dsp:cNvPr id="0" name=""/>
        <dsp:cNvSpPr/>
      </dsp:nvSpPr>
      <dsp:spPr>
        <a:xfrm>
          <a:off x="0" y="1931228"/>
          <a:ext cx="11534775" cy="1414542"/>
        </a:xfrm>
        <a:prstGeom prst="notchedRightArrow">
          <a:avLst/>
        </a:prstGeom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7A3D9-DC33-49DD-9FA3-11C0C80FE633}">
      <dsp:nvSpPr>
        <dsp:cNvPr id="0" name=""/>
        <dsp:cNvSpPr/>
      </dsp:nvSpPr>
      <dsp:spPr>
        <a:xfrm>
          <a:off x="3742" y="92916"/>
          <a:ext cx="1768141" cy="1798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Faire parler du projet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i="1" kern="1200" dirty="0"/>
            <a:t>* Peaufiner le concept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i="1" kern="1200" dirty="0"/>
            <a:t>* Réseauter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i="1" kern="1200" dirty="0"/>
            <a:t>* Construire site web</a:t>
          </a:r>
        </a:p>
      </dsp:txBody>
      <dsp:txXfrm>
        <a:off x="3742" y="92916"/>
        <a:ext cx="1768141" cy="1798511"/>
      </dsp:txXfrm>
    </dsp:sp>
    <dsp:sp modelId="{946EB170-FE7D-4E15-B0CB-F93029268033}">
      <dsp:nvSpPr>
        <dsp:cNvPr id="0" name=""/>
        <dsp:cNvSpPr/>
      </dsp:nvSpPr>
      <dsp:spPr>
        <a:xfrm>
          <a:off x="639636" y="2331311"/>
          <a:ext cx="542543" cy="542543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C3932-86E4-4AA4-B80F-2AEF68456728}">
      <dsp:nvSpPr>
        <dsp:cNvPr id="0" name=""/>
        <dsp:cNvSpPr/>
      </dsp:nvSpPr>
      <dsp:spPr>
        <a:xfrm>
          <a:off x="1986960" y="3255263"/>
          <a:ext cx="2344341" cy="2170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Créer un Collectif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b="0" i="1" kern="1200" dirty="0"/>
            <a:t>* Réunir membres clefs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b="0" i="1" kern="1200" dirty="0"/>
            <a:t>* Créer charte de valeurs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b="0" i="1" kern="1200" dirty="0"/>
            <a:t>*Décider du mode de gouvernance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b="0" i="1" kern="1200" dirty="0"/>
            <a:t>* Dragon </a:t>
          </a:r>
          <a:r>
            <a:rPr lang="fr-FR" sz="1400" b="0" i="1" kern="1200" dirty="0" err="1"/>
            <a:t>Dreaming</a:t>
          </a:r>
          <a:r>
            <a:rPr lang="fr-FR" sz="1400" b="0" i="1" kern="1200" dirty="0"/>
            <a:t> - rêve collectif</a:t>
          </a:r>
        </a:p>
      </dsp:txBody>
      <dsp:txXfrm>
        <a:off x="1986960" y="3255263"/>
        <a:ext cx="2344341" cy="2170175"/>
      </dsp:txXfrm>
    </dsp:sp>
    <dsp:sp modelId="{B4B911EB-C78B-4E26-A682-7076FEEEBBB3}">
      <dsp:nvSpPr>
        <dsp:cNvPr id="0" name=""/>
        <dsp:cNvSpPr/>
      </dsp:nvSpPr>
      <dsp:spPr>
        <a:xfrm>
          <a:off x="2858007" y="2349090"/>
          <a:ext cx="542543" cy="542543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DC046B-6FA9-45CE-80E5-5B1E1B836F71}">
      <dsp:nvSpPr>
        <dsp:cNvPr id="0" name=""/>
        <dsp:cNvSpPr/>
      </dsp:nvSpPr>
      <dsp:spPr>
        <a:xfrm>
          <a:off x="4290166" y="161558"/>
          <a:ext cx="2071462" cy="188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i="0" kern="1200" dirty="0"/>
            <a:t>Levée de Fonds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b="0" i="1" kern="1200" dirty="0"/>
            <a:t>* Regarder les options (</a:t>
          </a:r>
          <a:r>
            <a:rPr lang="fr-FR" sz="1400" b="0" i="1" kern="1200" dirty="0" err="1"/>
            <a:t>crowd-funding</a:t>
          </a:r>
          <a:r>
            <a:rPr lang="fr-FR" sz="1400" b="0" i="1" kern="1200" dirty="0"/>
            <a:t> ++)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b="0" i="1" kern="1200" dirty="0"/>
            <a:t>* Contacter réseau philanthrope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b="0" i="1" kern="1200" dirty="0"/>
            <a:t>*Créer un modèle financier</a:t>
          </a:r>
        </a:p>
      </dsp:txBody>
      <dsp:txXfrm>
        <a:off x="4290166" y="161558"/>
        <a:ext cx="2071462" cy="1885057"/>
      </dsp:txXfrm>
    </dsp:sp>
    <dsp:sp modelId="{9842AC9E-6C11-4FE8-A135-4B258A3BAE8A}">
      <dsp:nvSpPr>
        <dsp:cNvPr id="0" name=""/>
        <dsp:cNvSpPr/>
      </dsp:nvSpPr>
      <dsp:spPr>
        <a:xfrm>
          <a:off x="5059551" y="2349090"/>
          <a:ext cx="542543" cy="542543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056645-22CB-4094-85C4-6AC34FF3A726}">
      <dsp:nvSpPr>
        <dsp:cNvPr id="0" name=""/>
        <dsp:cNvSpPr/>
      </dsp:nvSpPr>
      <dsp:spPr>
        <a:xfrm>
          <a:off x="6388947" y="3255263"/>
          <a:ext cx="2105290" cy="2170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Identifier un terrain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i="1" kern="1200" dirty="0"/>
            <a:t>* Communiquer avec agents immobiliers, mairies etc. pour comprendre les options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i="1" kern="1200" dirty="0"/>
            <a:t>* Façonner un concept de  "non-propriété"</a:t>
          </a:r>
        </a:p>
      </dsp:txBody>
      <dsp:txXfrm>
        <a:off x="6388947" y="3255263"/>
        <a:ext cx="2105290" cy="2170175"/>
      </dsp:txXfrm>
    </dsp:sp>
    <dsp:sp modelId="{EC5C857B-E60D-4FB2-A0B2-8FF07E0DE831}">
      <dsp:nvSpPr>
        <dsp:cNvPr id="0" name=""/>
        <dsp:cNvSpPr/>
      </dsp:nvSpPr>
      <dsp:spPr>
        <a:xfrm>
          <a:off x="7136008" y="2367232"/>
          <a:ext cx="542543" cy="542543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147AB-C4E4-49F5-931A-735E140D934A}">
      <dsp:nvSpPr>
        <dsp:cNvPr id="0" name=""/>
        <dsp:cNvSpPr/>
      </dsp:nvSpPr>
      <dsp:spPr>
        <a:xfrm>
          <a:off x="8568223" y="81462"/>
          <a:ext cx="1809331" cy="1844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Planifier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b="0" i="1" kern="1200" dirty="0"/>
            <a:t>*Réunir les aptitudes manquantes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b="0" i="1" kern="1200" dirty="0"/>
            <a:t>*Faire le design du lieu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b="0" i="1" kern="1200" dirty="0"/>
            <a:t>*Commencer l'aventure...</a:t>
          </a:r>
        </a:p>
      </dsp:txBody>
      <dsp:txXfrm>
        <a:off x="8568223" y="81462"/>
        <a:ext cx="1809331" cy="1844323"/>
      </dsp:txXfrm>
    </dsp:sp>
    <dsp:sp modelId="{ADC6E641-D7DC-4A35-995A-A935F4530784}">
      <dsp:nvSpPr>
        <dsp:cNvPr id="0" name=""/>
        <dsp:cNvSpPr/>
      </dsp:nvSpPr>
      <dsp:spPr>
        <a:xfrm>
          <a:off x="9204194" y="2367232"/>
          <a:ext cx="542543" cy="542543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F1EB7-A36C-4B28-8438-BBDAD6A71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DB2D0-AA6F-40B9-B010-4BF3B922A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56627-AF83-41E0-9ED9-7F5C063B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43E1-56A3-4586-BA60-81A8BA45E74A}" type="datetimeFigureOut">
              <a:rPr lang="en-GB" smtClean="0"/>
              <a:t>30/05/2022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B04AE-3B0E-458A-A0FE-29DA39E9A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299CE-E140-4A1A-9EB7-885B7FEED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A298-56A0-47EC-9E7E-69B56D5A7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71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18A6C-FC8A-4383-A975-20B29BE9D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683292-1B34-40AC-8046-26B4DAC07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118D8-CDB0-461E-8021-E437EBA45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43E1-56A3-4586-BA60-81A8BA45E74A}" type="datetimeFigureOut">
              <a:rPr lang="en-GB" smtClean="0"/>
              <a:t>30/05/2022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B427C-5F9B-4AEF-9E9E-24946A64E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A9030-84E6-48D7-8D90-83DBE5A1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A298-56A0-47EC-9E7E-69B56D5A7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4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26DDFC-0F68-4D21-A1D7-58CCB0F766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B971F4-0E4A-402B-BB4F-EE4A24238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3E2D4-A3D5-452F-8E8C-8EE144BB6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43E1-56A3-4586-BA60-81A8BA45E74A}" type="datetimeFigureOut">
              <a:rPr lang="en-GB" smtClean="0"/>
              <a:t>30/05/2022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047B6-010A-4572-A557-70AFE76F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F264D-D867-4FED-B689-5BCE77340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A298-56A0-47EC-9E7E-69B56D5A7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54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4CC99-306D-46EF-8BEC-DC27700BD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B65CC-1BF7-47ED-8D4E-4942BB6B0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2EAA4-C662-4456-BAC1-8DFCCDB59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43E1-56A3-4586-BA60-81A8BA45E74A}" type="datetimeFigureOut">
              <a:rPr lang="en-GB" smtClean="0"/>
              <a:t>30/05/2022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5D3C3-C054-426B-B894-39DCD982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669DE-8EBB-4141-9808-E8000D25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A298-56A0-47EC-9E7E-69B56D5A7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77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7AB65-3477-44BB-A5D0-97CAC8E13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76439-BEC4-4A7D-ACB7-AE532C15D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0F72A-6D5C-46BA-BF96-435611EE1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43E1-56A3-4586-BA60-81A8BA45E74A}" type="datetimeFigureOut">
              <a:rPr lang="en-GB" smtClean="0"/>
              <a:t>30/05/2022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3DA42-A71C-429A-A08C-BEB6BE63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76E2A-0085-4805-8E99-CF46332BA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A298-56A0-47EC-9E7E-69B56D5A7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36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1B3B9-781F-439D-9A1C-C40945BCA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CE874-42FE-4DCC-9953-D49521F78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2E042B-3E74-481F-9F4A-6BBEF9EAA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9C567-81CF-466C-BC7A-F1A33A640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43E1-56A3-4586-BA60-81A8BA45E74A}" type="datetimeFigureOut">
              <a:rPr lang="en-GB" smtClean="0"/>
              <a:t>30/05/2022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F0840-C3CD-4473-BE0F-8695BFF0B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BFFC5-C4CB-441E-8A77-C22B3F110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A298-56A0-47EC-9E7E-69B56D5A7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53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686A9-8BA3-4188-A486-E90D827EB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5D029-6298-4399-8D0F-2F647B46B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BE681-DE7D-4CB2-8E95-B408BA476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AAE34A-4B9C-40E2-AD8F-17E68C3CB5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35E0E4-9509-493E-A57D-A80E90245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52019D-B187-427D-B537-A52EB8E8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43E1-56A3-4586-BA60-81A8BA45E74A}" type="datetimeFigureOut">
              <a:rPr lang="en-GB" smtClean="0"/>
              <a:t>30/05/2022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AA0C5C-2556-4B24-B360-80B938578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F270B3-C3BD-4583-A72C-DAFB68B85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A298-56A0-47EC-9E7E-69B56D5A7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11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AEFE-3962-418B-AC4E-D3BFB24B0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9928C-01AF-4839-BF62-54D38CDE9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43E1-56A3-4586-BA60-81A8BA45E74A}" type="datetimeFigureOut">
              <a:rPr lang="en-GB" smtClean="0"/>
              <a:t>30/05/2022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DAE75-B772-46B5-9107-65C94EAF3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30574-ED20-44EC-ADD0-5426A0DD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A298-56A0-47EC-9E7E-69B56D5A7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2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1B94CF-2751-4E5D-B80F-5AB3739F3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43E1-56A3-4586-BA60-81A8BA45E74A}" type="datetimeFigureOut">
              <a:rPr lang="en-GB" smtClean="0"/>
              <a:t>30/05/2022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C4EC66-4963-46C4-B0FE-D4E3EC5C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7F05E-CA19-4170-84B0-D4E6E31B5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A298-56A0-47EC-9E7E-69B56D5A7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1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D5D3A-23CB-495C-A6E5-4E2DAD84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BEE58-3F42-4AE6-A607-5F48E0ABD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0389E-A42C-44B0-92AA-2E43030DE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2490E-5380-49E5-9B9F-779952A59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43E1-56A3-4586-BA60-81A8BA45E74A}" type="datetimeFigureOut">
              <a:rPr lang="en-GB" smtClean="0"/>
              <a:t>30/05/2022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075AB-220D-445E-A987-7DCD2E9D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FF9B4-AA11-444C-AB71-2614F43AD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A298-56A0-47EC-9E7E-69B56D5A7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97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62725-0502-4825-A738-BF3F408E6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E9790C-1768-4A8F-AFDD-4C0DC6BB11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F1CDA-5428-4B65-B45F-474EB5585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68159-4A71-42A9-9F15-6B373A6E2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43E1-56A3-4586-BA60-81A8BA45E74A}" type="datetimeFigureOut">
              <a:rPr lang="en-GB" smtClean="0"/>
              <a:t>30/05/2022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6D228-169A-46F4-B196-AA8B90365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26F29-A400-4A95-BB41-665C3E2BD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A298-56A0-47EC-9E7E-69B56D5A7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4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3F6F56-EF7D-4AD0-A2C5-634FDD25D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17C79-6EAA-4EF8-84F4-12B29235D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7C46-6B89-4F40-8B8B-061F62AA7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A43E1-56A3-4586-BA60-81A8BA45E74A}" type="datetimeFigureOut">
              <a:rPr lang="en-GB" smtClean="0"/>
              <a:t>30/05/2022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93849-8AB4-466D-AFAC-B660F99934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14209-2755-426F-85A8-647B9A1AC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AA298-56A0-47EC-9E7E-69B56D5A7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65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2.wdp"/><Relationship Id="rId7" Type="http://schemas.openxmlformats.org/officeDocument/2006/relationships/image" Target="../media/image4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hdphoto" Target="../media/hdphoto2.wdp"/><Relationship Id="rId7" Type="http://schemas.openxmlformats.org/officeDocument/2006/relationships/image" Target="../media/image3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rees full of vitality classical">
            <a:extLst>
              <a:ext uri="{FF2B5EF4-FFF2-40B4-BE49-F238E27FC236}">
                <a16:creationId xmlns:a16="http://schemas.microsoft.com/office/drawing/2014/main" id="{86DFC275-5F6E-4470-8336-8DDDDA736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5CC026-D940-4CDC-ADE9-FDF9797AC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7360" y="2458720"/>
            <a:ext cx="9144000" cy="2387600"/>
          </a:xfrm>
        </p:spPr>
        <p:txBody>
          <a:bodyPr>
            <a:normAutofit/>
          </a:bodyPr>
          <a:lstStyle/>
          <a:p>
            <a:r>
              <a:rPr lang="fr-FR" sz="7200" b="1" dirty="0" err="1">
                <a:solidFill>
                  <a:schemeClr val="accent6">
                    <a:lumMod val="50000"/>
                  </a:schemeClr>
                </a:solidFill>
                <a:latin typeface="Edwardian Script ITC" panose="030303020407070D0804" pitchFamily="66" charset="0"/>
              </a:rPr>
              <a:t>Avalonia</a:t>
            </a:r>
            <a:endParaRPr lang="en-GB" sz="7200" b="1" dirty="0">
              <a:solidFill>
                <a:schemeClr val="accent6">
                  <a:lumMod val="50000"/>
                </a:schemeClr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537F31-3685-4860-A3E7-B5AEE5C8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720" y="4739958"/>
            <a:ext cx="111252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Un éco-lieu d’inspiration, d’innovation et de ressourcement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pour et par la communauté…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100" b="1" dirty="0">
              <a:solidFill>
                <a:schemeClr val="accent6">
                  <a:lumMod val="50000"/>
                </a:schemeClr>
              </a:solidFill>
              <a:latin typeface="Centaur" panose="02030504050205020304" pitchFamily="18" charset="0"/>
            </a:endParaRPr>
          </a:p>
          <a:p>
            <a:pPr algn="r"/>
            <a:r>
              <a:rPr lang="fr-FR" sz="1800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Présenté par Sarah </a:t>
            </a:r>
            <a:r>
              <a:rPr lang="fr-FR" sz="1800" b="1" dirty="0" err="1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Cochetel</a:t>
            </a:r>
            <a:endParaRPr lang="en-GB" sz="1800" b="1" dirty="0">
              <a:solidFill>
                <a:schemeClr val="accent6">
                  <a:lumMod val="50000"/>
                </a:schemeClr>
              </a:solidFill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71998D-5902-4391-99A8-2000A8D5A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00EB27-DF54-440D-A205-FEB513CB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99" y="212770"/>
            <a:ext cx="11120120" cy="1325563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Damanhur 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(Italie)</a:t>
            </a:r>
            <a:br>
              <a:rPr lang="fr-FR" dirty="0"/>
            </a:b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Ecovillage de 600 personnes dans les Alpes </a:t>
            </a:r>
            <a:br>
              <a:rPr lang="fr-FR" sz="20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</a:b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italiennes, art, éducation, spiritualité…</a:t>
            </a:r>
            <a:endParaRPr lang="en-GB" sz="2200" dirty="0">
              <a:solidFill>
                <a:schemeClr val="accent6">
                  <a:lumMod val="50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6146" name="Picture 2" descr="Damanhur, les fabuleux temples de l'humanité ! - Out the Box !">
            <a:extLst>
              <a:ext uri="{FF2B5EF4-FFF2-40B4-BE49-F238E27FC236}">
                <a16:creationId xmlns:a16="http://schemas.microsoft.com/office/drawing/2014/main" id="{5974E627-786D-40B5-B195-C0CB62E12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603" y="33285"/>
            <a:ext cx="3980935" cy="2169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amanhur – Ein Labor für die Zukunft der Menschheit | cosmicity">
            <a:extLst>
              <a:ext uri="{FF2B5EF4-FFF2-40B4-BE49-F238E27FC236}">
                <a16:creationId xmlns:a16="http://schemas.microsoft.com/office/drawing/2014/main" id="{43CD0AB3-0D33-4141-A324-0B3460C41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83" y="4326030"/>
            <a:ext cx="4310209" cy="2429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amanhur – Ecovillages: Lessons for Sustainable Community">
            <a:extLst>
              <a:ext uri="{FF2B5EF4-FFF2-40B4-BE49-F238E27FC236}">
                <a16:creationId xmlns:a16="http://schemas.microsoft.com/office/drawing/2014/main" id="{219758D0-B450-490C-A4AC-E20E9B0E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140" y="2294202"/>
            <a:ext cx="3949623" cy="1903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amanhur: discovering the Temples, the Eighth Wonder of the World">
            <a:extLst>
              <a:ext uri="{FF2B5EF4-FFF2-40B4-BE49-F238E27FC236}">
                <a16:creationId xmlns:a16="http://schemas.microsoft.com/office/drawing/2014/main" id="{4E5D6831-CFDA-4B91-935E-1304FCB7C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259" y="1844696"/>
            <a:ext cx="3558080" cy="24813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all of Earth, Temples of Humankind - Damanhur - 3D model by Start  (@startvr) [871659d]">
            <a:extLst>
              <a:ext uri="{FF2B5EF4-FFF2-40B4-BE49-F238E27FC236}">
                <a16:creationId xmlns:a16="http://schemas.microsoft.com/office/drawing/2014/main" id="{A18D8E84-1E05-4023-A93A-E9A04BBC98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107" y="4440211"/>
            <a:ext cx="4139929" cy="2281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73C556-B365-4FEA-B4A8-78D1EF1575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649" t="18106" r="6140" b="8614"/>
          <a:stretch/>
        </p:blipFill>
        <p:spPr>
          <a:xfrm>
            <a:off x="183784" y="1896086"/>
            <a:ext cx="4310210" cy="2429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8" name="Picture 14" descr="Damanhur Spiral Workshop (Installation &amp;amp; Pot Luck) – OMA ...">
            <a:extLst>
              <a:ext uri="{FF2B5EF4-FFF2-40B4-BE49-F238E27FC236}">
                <a16:creationId xmlns:a16="http://schemas.microsoft.com/office/drawing/2014/main" id="{D6B3E8E4-A874-47CF-B12F-8BFF3267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93" y="4440211"/>
            <a:ext cx="3547712" cy="22978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D90CC78-7D22-4494-8E45-70A605CDE575}"/>
              </a:ext>
            </a:extLst>
          </p:cNvPr>
          <p:cNvSpPr/>
          <p:nvPr/>
        </p:nvSpPr>
        <p:spPr>
          <a:xfrm>
            <a:off x="3204454" y="2531970"/>
            <a:ext cx="414645" cy="481102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91246F4-17E2-4A23-8B5D-08E2ECBBDE4F}"/>
              </a:ext>
            </a:extLst>
          </p:cNvPr>
          <p:cNvSpPr/>
          <p:nvPr/>
        </p:nvSpPr>
        <p:spPr>
          <a:xfrm flipV="1">
            <a:off x="3516318" y="1639746"/>
            <a:ext cx="977674" cy="892224"/>
          </a:xfrm>
          <a:custGeom>
            <a:avLst/>
            <a:gdLst>
              <a:gd name="connsiteX0" fmla="*/ 695960 w 695960"/>
              <a:gd name="connsiteY0" fmla="*/ 1280160 h 1280160"/>
              <a:gd name="connsiteX1" fmla="*/ 665480 w 695960"/>
              <a:gd name="connsiteY1" fmla="*/ 1259840 h 1280160"/>
              <a:gd name="connsiteX2" fmla="*/ 624840 w 695960"/>
              <a:gd name="connsiteY2" fmla="*/ 1224280 h 1280160"/>
              <a:gd name="connsiteX3" fmla="*/ 614680 w 695960"/>
              <a:gd name="connsiteY3" fmla="*/ 1203960 h 1280160"/>
              <a:gd name="connsiteX4" fmla="*/ 563880 w 695960"/>
              <a:gd name="connsiteY4" fmla="*/ 1158240 h 1280160"/>
              <a:gd name="connsiteX5" fmla="*/ 533400 w 695960"/>
              <a:gd name="connsiteY5" fmla="*/ 1117600 h 1280160"/>
              <a:gd name="connsiteX6" fmla="*/ 523240 w 695960"/>
              <a:gd name="connsiteY6" fmla="*/ 1102360 h 1280160"/>
              <a:gd name="connsiteX7" fmla="*/ 508000 w 695960"/>
              <a:gd name="connsiteY7" fmla="*/ 1082040 h 1280160"/>
              <a:gd name="connsiteX8" fmla="*/ 487680 w 695960"/>
              <a:gd name="connsiteY8" fmla="*/ 1046480 h 1280160"/>
              <a:gd name="connsiteX9" fmla="*/ 441960 w 695960"/>
              <a:gd name="connsiteY9" fmla="*/ 995680 h 1280160"/>
              <a:gd name="connsiteX10" fmla="*/ 396240 w 695960"/>
              <a:gd name="connsiteY10" fmla="*/ 929640 h 1280160"/>
              <a:gd name="connsiteX11" fmla="*/ 345440 w 695960"/>
              <a:gd name="connsiteY11" fmla="*/ 873760 h 1280160"/>
              <a:gd name="connsiteX12" fmla="*/ 330200 w 695960"/>
              <a:gd name="connsiteY12" fmla="*/ 838200 h 1280160"/>
              <a:gd name="connsiteX13" fmla="*/ 309880 w 695960"/>
              <a:gd name="connsiteY13" fmla="*/ 812800 h 1280160"/>
              <a:gd name="connsiteX14" fmla="*/ 248920 w 695960"/>
              <a:gd name="connsiteY14" fmla="*/ 701040 h 1280160"/>
              <a:gd name="connsiteX15" fmla="*/ 233680 w 695960"/>
              <a:gd name="connsiteY15" fmla="*/ 665480 h 1280160"/>
              <a:gd name="connsiteX16" fmla="*/ 223520 w 695960"/>
              <a:gd name="connsiteY16" fmla="*/ 624840 h 1280160"/>
              <a:gd name="connsiteX17" fmla="*/ 187960 w 695960"/>
              <a:gd name="connsiteY17" fmla="*/ 543560 h 1280160"/>
              <a:gd name="connsiteX18" fmla="*/ 172720 w 695960"/>
              <a:gd name="connsiteY18" fmla="*/ 508000 h 1280160"/>
              <a:gd name="connsiteX19" fmla="*/ 147320 w 695960"/>
              <a:gd name="connsiteY19" fmla="*/ 436880 h 1280160"/>
              <a:gd name="connsiteX20" fmla="*/ 137160 w 695960"/>
              <a:gd name="connsiteY20" fmla="*/ 391160 h 1280160"/>
              <a:gd name="connsiteX21" fmla="*/ 111760 w 695960"/>
              <a:gd name="connsiteY21" fmla="*/ 330200 h 1280160"/>
              <a:gd name="connsiteX22" fmla="*/ 76200 w 695960"/>
              <a:gd name="connsiteY22" fmla="*/ 213360 h 1280160"/>
              <a:gd name="connsiteX23" fmla="*/ 45720 w 695960"/>
              <a:gd name="connsiteY23" fmla="*/ 142240 h 1280160"/>
              <a:gd name="connsiteX24" fmla="*/ 30480 w 695960"/>
              <a:gd name="connsiteY24" fmla="*/ 96520 h 1280160"/>
              <a:gd name="connsiteX25" fmla="*/ 10160 w 695960"/>
              <a:gd name="connsiteY25" fmla="*/ 45720 h 1280160"/>
              <a:gd name="connsiteX26" fmla="*/ 5080 w 695960"/>
              <a:gd name="connsiteY26" fmla="*/ 20320 h 1280160"/>
              <a:gd name="connsiteX27" fmla="*/ 0 w 695960"/>
              <a:gd name="connsiteY27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95960" h="1280160">
                <a:moveTo>
                  <a:pt x="695960" y="1280160"/>
                </a:moveTo>
                <a:cubicBezTo>
                  <a:pt x="685800" y="1273387"/>
                  <a:pt x="674606" y="1267952"/>
                  <a:pt x="665480" y="1259840"/>
                </a:cubicBezTo>
                <a:cubicBezTo>
                  <a:pt x="611755" y="1212085"/>
                  <a:pt x="695472" y="1266659"/>
                  <a:pt x="624840" y="1224280"/>
                </a:cubicBezTo>
                <a:cubicBezTo>
                  <a:pt x="621453" y="1217507"/>
                  <a:pt x="619224" y="1210018"/>
                  <a:pt x="614680" y="1203960"/>
                </a:cubicBezTo>
                <a:cubicBezTo>
                  <a:pt x="597165" y="1180606"/>
                  <a:pt x="584935" y="1181050"/>
                  <a:pt x="563880" y="1158240"/>
                </a:cubicBezTo>
                <a:cubicBezTo>
                  <a:pt x="552394" y="1145797"/>
                  <a:pt x="542793" y="1131689"/>
                  <a:pt x="533400" y="1117600"/>
                </a:cubicBezTo>
                <a:cubicBezTo>
                  <a:pt x="530013" y="1112520"/>
                  <a:pt x="526789" y="1107328"/>
                  <a:pt x="523240" y="1102360"/>
                </a:cubicBezTo>
                <a:cubicBezTo>
                  <a:pt x="518319" y="1095470"/>
                  <a:pt x="512546" y="1089183"/>
                  <a:pt x="508000" y="1082040"/>
                </a:cubicBezTo>
                <a:cubicBezTo>
                  <a:pt x="500671" y="1070522"/>
                  <a:pt x="495253" y="1057839"/>
                  <a:pt x="487680" y="1046480"/>
                </a:cubicBezTo>
                <a:cubicBezTo>
                  <a:pt x="468432" y="1017608"/>
                  <a:pt x="465583" y="1022255"/>
                  <a:pt x="441960" y="995680"/>
                </a:cubicBezTo>
                <a:cubicBezTo>
                  <a:pt x="426005" y="977731"/>
                  <a:pt x="409189" y="945577"/>
                  <a:pt x="396240" y="929640"/>
                </a:cubicBezTo>
                <a:cubicBezTo>
                  <a:pt x="380343" y="910075"/>
                  <a:pt x="357783" y="896388"/>
                  <a:pt x="345440" y="873760"/>
                </a:cubicBezTo>
                <a:cubicBezTo>
                  <a:pt x="339265" y="862439"/>
                  <a:pt x="336698" y="849339"/>
                  <a:pt x="330200" y="838200"/>
                </a:cubicBezTo>
                <a:cubicBezTo>
                  <a:pt x="324737" y="828834"/>
                  <a:pt x="315670" y="821967"/>
                  <a:pt x="309880" y="812800"/>
                </a:cubicBezTo>
                <a:cubicBezTo>
                  <a:pt x="291043" y="782975"/>
                  <a:pt x="265189" y="735901"/>
                  <a:pt x="248920" y="701040"/>
                </a:cubicBezTo>
                <a:cubicBezTo>
                  <a:pt x="243466" y="689354"/>
                  <a:pt x="237758" y="677714"/>
                  <a:pt x="233680" y="665480"/>
                </a:cubicBezTo>
                <a:cubicBezTo>
                  <a:pt x="229264" y="652233"/>
                  <a:pt x="228423" y="637915"/>
                  <a:pt x="223520" y="624840"/>
                </a:cubicBezTo>
                <a:cubicBezTo>
                  <a:pt x="213136" y="597150"/>
                  <a:pt x="199751" y="570680"/>
                  <a:pt x="187960" y="543560"/>
                </a:cubicBezTo>
                <a:cubicBezTo>
                  <a:pt x="182818" y="531733"/>
                  <a:pt x="172720" y="508000"/>
                  <a:pt x="172720" y="508000"/>
                </a:cubicBezTo>
                <a:cubicBezTo>
                  <a:pt x="160689" y="435815"/>
                  <a:pt x="178806" y="526090"/>
                  <a:pt x="147320" y="436880"/>
                </a:cubicBezTo>
                <a:cubicBezTo>
                  <a:pt x="142124" y="422158"/>
                  <a:pt x="141183" y="406245"/>
                  <a:pt x="137160" y="391160"/>
                </a:cubicBezTo>
                <a:cubicBezTo>
                  <a:pt x="122085" y="334628"/>
                  <a:pt x="133193" y="386461"/>
                  <a:pt x="111760" y="330200"/>
                </a:cubicBezTo>
                <a:cubicBezTo>
                  <a:pt x="56962" y="186356"/>
                  <a:pt x="105883" y="308344"/>
                  <a:pt x="76200" y="213360"/>
                </a:cubicBezTo>
                <a:cubicBezTo>
                  <a:pt x="51871" y="135506"/>
                  <a:pt x="71435" y="206528"/>
                  <a:pt x="45720" y="142240"/>
                </a:cubicBezTo>
                <a:cubicBezTo>
                  <a:pt x="39754" y="127325"/>
                  <a:pt x="37664" y="110888"/>
                  <a:pt x="30480" y="96520"/>
                </a:cubicBezTo>
                <a:cubicBezTo>
                  <a:pt x="19082" y="73723"/>
                  <a:pt x="17693" y="73340"/>
                  <a:pt x="10160" y="45720"/>
                </a:cubicBezTo>
                <a:cubicBezTo>
                  <a:pt x="7888" y="37390"/>
                  <a:pt x="6953" y="28749"/>
                  <a:pt x="5080" y="20320"/>
                </a:cubicBezTo>
                <a:cubicBezTo>
                  <a:pt x="3565" y="13504"/>
                  <a:pt x="1693" y="6773"/>
                  <a:pt x="0" y="0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96419C-E8FC-40A5-91A7-0A0FEC095DE0}"/>
              </a:ext>
            </a:extLst>
          </p:cNvPr>
          <p:cNvSpPr txBox="1"/>
          <p:nvPr/>
        </p:nvSpPr>
        <p:spPr>
          <a:xfrm rot="20798219">
            <a:off x="4391411" y="1028059"/>
            <a:ext cx="3775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Sarah en formation de design d’écovillage</a:t>
            </a:r>
            <a:endParaRPr lang="en-GB" sz="1400" dirty="0">
              <a:solidFill>
                <a:schemeClr val="accent6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73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141062-A509-4388-B531-AB29921B9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2B1453-372F-415D-A371-2D73B07AC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" y="365125"/>
            <a:ext cx="11181080" cy="132556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The Eden Project </a:t>
            </a:r>
            <a:r>
              <a:rPr lang="fr-FR" sz="2700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(Angleterre)</a:t>
            </a:r>
            <a:br>
              <a:rPr lang="fr-FR" sz="2700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</a:b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Tourisme écologique, land art, lieu rassembleur, </a:t>
            </a:r>
            <a:br>
              <a:rPr lang="fr-FR" sz="22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</a:b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biodiversité, science &amp; éducation holistique, </a:t>
            </a:r>
            <a:br>
              <a:rPr lang="fr-FR" sz="22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</a:b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évènementiel…</a:t>
            </a:r>
            <a:endParaRPr lang="en-GB" sz="2200" dirty="0">
              <a:solidFill>
                <a:schemeClr val="accent6">
                  <a:lumMod val="50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4098" name="Picture 2" descr="Visit Eden | Eden Project">
            <a:extLst>
              <a:ext uri="{FF2B5EF4-FFF2-40B4-BE49-F238E27FC236}">
                <a16:creationId xmlns:a16="http://schemas.microsoft.com/office/drawing/2014/main" id="{8A0A8AA6-CB19-46DD-9D50-4392468F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1" y="-1"/>
            <a:ext cx="6731000" cy="4038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den Project takes its eco-message global | Environment | All topics from  climate change to conservation | DW | 07.10.2016">
            <a:extLst>
              <a:ext uri="{FF2B5EF4-FFF2-40B4-BE49-F238E27FC236}">
                <a16:creationId xmlns:a16="http://schemas.microsoft.com/office/drawing/2014/main" id="{9D76CB56-1E86-4C5C-ADFF-803FA046E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" y="2033078"/>
            <a:ext cx="5232403" cy="2612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eople sitting outside the restaurant in Eden Project, Cornwall, England,  UK, Europe, Stock Photo, Picture And Rights Managed Image. Pic. Y5M-1856147  | agefotostock">
            <a:extLst>
              <a:ext uri="{FF2B5EF4-FFF2-40B4-BE49-F238E27FC236}">
                <a16:creationId xmlns:a16="http://schemas.microsoft.com/office/drawing/2014/main" id="{53B2BB5B-18AE-4837-8E84-73D166CEE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88"/>
          <a:stretch/>
        </p:blipFill>
        <p:spPr bwMode="auto">
          <a:xfrm>
            <a:off x="5918199" y="4038216"/>
            <a:ext cx="6273801" cy="2819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1FC4D6-9073-47C7-A1E9-8D10B6A83129}"/>
              </a:ext>
            </a:extLst>
          </p:cNvPr>
          <p:cNvSpPr txBox="1"/>
          <p:nvPr/>
        </p:nvSpPr>
        <p:spPr>
          <a:xfrm>
            <a:off x="5547360" y="157927"/>
            <a:ext cx="415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20 millions de visiteurs depuis 2001…</a:t>
            </a:r>
            <a:endParaRPr lang="en-GB" sz="2000" i="1" dirty="0">
              <a:solidFill>
                <a:schemeClr val="accent6">
                  <a:lumMod val="50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4106" name="Picture 10" descr="Eden Project – Eurotunnel Le Shuttle">
            <a:extLst>
              <a:ext uri="{FF2B5EF4-FFF2-40B4-BE49-F238E27FC236}">
                <a16:creationId xmlns:a16="http://schemas.microsoft.com/office/drawing/2014/main" id="{FBB05D05-8F17-471D-88AA-D63FAA37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607800"/>
            <a:ext cx="5781042" cy="225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73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3114C7-E909-48F0-8E5A-AFCCE28F6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A05DA-264F-4FEF-B9F5-727DCDB2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" y="306559"/>
            <a:ext cx="10515600" cy="1325563"/>
          </a:xfrm>
        </p:spPr>
        <p:txBody>
          <a:bodyPr/>
          <a:lstStyle/>
          <a:p>
            <a:r>
              <a:rPr lang="fr-FR" sz="4000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Les Jardins de </a:t>
            </a:r>
            <a:r>
              <a:rPr lang="fr-FR" sz="4000" b="1" dirty="0" err="1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Mamajah</a:t>
            </a:r>
            <a:r>
              <a:rPr lang="fr-FR" sz="4000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 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(Genève)</a:t>
            </a:r>
            <a:br>
              <a:rPr lang="fr-FR" sz="24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</a:b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Permaculture, écoconstructions légères, bio-évènementiel…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1026" name="Picture 2" descr="Mamajah | Genève | Jardinsdemamajah">
            <a:extLst>
              <a:ext uri="{FF2B5EF4-FFF2-40B4-BE49-F238E27FC236}">
                <a16:creationId xmlns:a16="http://schemas.microsoft.com/office/drawing/2014/main" id="{AEE5AFE4-0F26-4EC3-9B39-27028B673C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90688"/>
            <a:ext cx="8143874" cy="5167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aîchage | BioGenève">
            <a:extLst>
              <a:ext uri="{FF2B5EF4-FFF2-40B4-BE49-F238E27FC236}">
                <a16:creationId xmlns:a16="http://schemas.microsoft.com/office/drawing/2014/main" id="{D1EC7BE1-FE74-451E-AA33-2CF79AB4E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4079933"/>
            <a:ext cx="4038600" cy="27780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AB02562-DD93-4C78-84E2-EDD1E06AF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0"/>
            <a:ext cx="4038600" cy="4095750"/>
          </a:xfrm>
          <a:prstGeom prst="ellipse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AA6198-43DE-4CB5-8C63-F866AD6691D6}"/>
              </a:ext>
            </a:extLst>
          </p:cNvPr>
          <p:cNvSpPr txBox="1"/>
          <p:nvPr/>
        </p:nvSpPr>
        <p:spPr>
          <a:xfrm>
            <a:off x="5956934" y="6161829"/>
            <a:ext cx="24003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ln w="12700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entaur" panose="02030504050205020304" pitchFamily="18" charset="0"/>
              </a:rPr>
              <a:t>2,8 hectares</a:t>
            </a:r>
            <a:endParaRPr lang="en-GB" sz="3600" b="1" dirty="0">
              <a:ln w="12700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7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9AA6CBCC-D160-413C-A1EE-6164532F08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4"/>
          <a:stretch/>
        </p:blipFill>
        <p:spPr>
          <a:xfrm>
            <a:off x="0" y="-95250"/>
            <a:ext cx="12192000" cy="17421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E9A6782-19AE-4BB8-9831-654F97F3C9FE}"/>
              </a:ext>
            </a:extLst>
          </p:cNvPr>
          <p:cNvSpPr txBox="1">
            <a:spLocks/>
          </p:cNvSpPr>
          <p:nvPr/>
        </p:nvSpPr>
        <p:spPr>
          <a:xfrm>
            <a:off x="923925" y="3023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Edwardian Script ITC" panose="030303020407070D0804" pitchFamily="66" charset="0"/>
              </a:rPr>
              <a:t>Le Collectif</a:t>
            </a:r>
            <a:endParaRPr lang="en-GB" b="1" dirty="0">
              <a:solidFill>
                <a:schemeClr val="accent6">
                  <a:lumMod val="50000"/>
                </a:schemeClr>
              </a:solidFill>
              <a:latin typeface="Edwardian Script ITC" panose="030303020407070D0804" pitchFamily="66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4B8E3E-8B65-4533-AA41-B4EC8E25EBC4}"/>
              </a:ext>
            </a:extLst>
          </p:cNvPr>
          <p:cNvGrpSpPr/>
          <p:nvPr/>
        </p:nvGrpSpPr>
        <p:grpSpPr>
          <a:xfrm>
            <a:off x="4246218" y="2043170"/>
            <a:ext cx="4344961" cy="4275798"/>
            <a:chOff x="3203575" y="1582797"/>
            <a:chExt cx="5089524" cy="5127505"/>
          </a:xfrm>
        </p:grpSpPr>
        <p:pic>
          <p:nvPicPr>
            <p:cNvPr id="1026" name="Picture 2" descr="Handprint Border Clip Art ">
              <a:extLst>
                <a:ext uri="{FF2B5EF4-FFF2-40B4-BE49-F238E27FC236}">
                  <a16:creationId xmlns:a16="http://schemas.microsoft.com/office/drawing/2014/main" id="{313975B3-A9C8-447B-B5B9-8723E5A11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575" y="1582797"/>
              <a:ext cx="5089524" cy="5127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BA6878D-7C21-4CC0-A30C-8672CC9B7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500" y="2408238"/>
              <a:ext cx="3495674" cy="349567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DD779B6-E87E-424E-B79E-79F075EE8B90}"/>
              </a:ext>
            </a:extLst>
          </p:cNvPr>
          <p:cNvSpPr txBox="1"/>
          <p:nvPr/>
        </p:nvSpPr>
        <p:spPr>
          <a:xfrm>
            <a:off x="515328" y="1439753"/>
            <a:ext cx="4841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Un collectif d’environ 6 à 15 personnes doit encore être monté, répondant aux critères…</a:t>
            </a:r>
            <a:endParaRPr lang="en-GB" b="1" dirty="0">
              <a:solidFill>
                <a:schemeClr val="accent6">
                  <a:lumMod val="50000"/>
                </a:schemeClr>
              </a:solidFill>
              <a:latin typeface="Centaur" panose="020305040502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EE2101-5335-458E-9584-D71F61EE6374}"/>
              </a:ext>
            </a:extLst>
          </p:cNvPr>
          <p:cNvGrpSpPr/>
          <p:nvPr/>
        </p:nvGrpSpPr>
        <p:grpSpPr>
          <a:xfrm>
            <a:off x="206316" y="4342713"/>
            <a:ext cx="1742139" cy="1561218"/>
            <a:chOff x="1424763" y="1892596"/>
            <a:chExt cx="1738423" cy="161020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F39F726-87CA-4C80-AB70-98B329AE8016}"/>
                </a:ext>
              </a:extLst>
            </p:cNvPr>
            <p:cNvSpPr/>
            <p:nvPr/>
          </p:nvSpPr>
          <p:spPr>
            <a:xfrm>
              <a:off x="1424763" y="1892596"/>
              <a:ext cx="1738423" cy="1325564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1DA83B-90DE-4B29-B215-12B6788E0C74}"/>
                </a:ext>
              </a:extLst>
            </p:cNvPr>
            <p:cNvSpPr txBox="1"/>
            <p:nvPr/>
          </p:nvSpPr>
          <p:spPr>
            <a:xfrm>
              <a:off x="1480753" y="2071546"/>
              <a:ext cx="1628023" cy="143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Engagés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dans </a:t>
              </a:r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leur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transformation </a:t>
              </a:r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personnelle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&amp; </a:t>
              </a:r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communautaire</a:t>
              </a:r>
              <a:endParaRPr lang="en-GB" sz="14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  <a:p>
              <a:pPr algn="ctr"/>
              <a:endParaRPr lang="en-GB" sz="16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92F508-0048-4B16-9299-29443502CB31}"/>
              </a:ext>
            </a:extLst>
          </p:cNvPr>
          <p:cNvGrpSpPr/>
          <p:nvPr/>
        </p:nvGrpSpPr>
        <p:grpSpPr>
          <a:xfrm>
            <a:off x="2272136" y="3275419"/>
            <a:ext cx="1742139" cy="1648307"/>
            <a:chOff x="1424763" y="1892596"/>
            <a:chExt cx="1738423" cy="164141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2F1FA4F-71E0-4E3A-929D-B25BC5781859}"/>
                </a:ext>
              </a:extLst>
            </p:cNvPr>
            <p:cNvSpPr/>
            <p:nvPr/>
          </p:nvSpPr>
          <p:spPr>
            <a:xfrm>
              <a:off x="1424763" y="1892596"/>
              <a:ext cx="1738423" cy="1325564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E03CE4-DE3C-4414-8F03-D67763B21B01}"/>
                </a:ext>
              </a:extLst>
            </p:cNvPr>
            <p:cNvSpPr txBox="1"/>
            <p:nvPr/>
          </p:nvSpPr>
          <p:spPr>
            <a:xfrm>
              <a:off x="1444235" y="2018943"/>
              <a:ext cx="1706234" cy="151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Adhérants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à </a:t>
              </a:r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une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</a:t>
              </a:r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gouvernance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</a:t>
              </a:r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organique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(</a:t>
              </a:r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sociocratie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/ </a:t>
              </a:r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holacratie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)</a:t>
              </a:r>
            </a:p>
            <a:p>
              <a:pPr algn="ctr"/>
              <a:endParaRPr lang="en-GB" sz="160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C4DDCE-8B66-416E-9166-02B6A5366764}"/>
              </a:ext>
            </a:extLst>
          </p:cNvPr>
          <p:cNvGrpSpPr/>
          <p:nvPr/>
        </p:nvGrpSpPr>
        <p:grpSpPr>
          <a:xfrm>
            <a:off x="195180" y="2302792"/>
            <a:ext cx="1714500" cy="1601111"/>
            <a:chOff x="1424763" y="1892596"/>
            <a:chExt cx="1738423" cy="165320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782B743-71AB-4508-A0B4-6F603956DB27}"/>
                </a:ext>
              </a:extLst>
            </p:cNvPr>
            <p:cNvSpPr/>
            <p:nvPr/>
          </p:nvSpPr>
          <p:spPr>
            <a:xfrm>
              <a:off x="1424763" y="1892596"/>
              <a:ext cx="1738423" cy="1325564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9045B9-242A-40BE-A86D-ECAC9BA0F1E2}"/>
                </a:ext>
              </a:extLst>
            </p:cNvPr>
            <p:cNvSpPr txBox="1"/>
            <p:nvPr/>
          </p:nvSpPr>
          <p:spPr>
            <a:xfrm>
              <a:off x="1479962" y="2114544"/>
              <a:ext cx="1628023" cy="143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Enthousiasmés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par la vie </a:t>
              </a:r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en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</a:t>
              </a:r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communauté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&amp; </a:t>
              </a:r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sa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</a:t>
              </a:r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complexité</a:t>
              </a:r>
              <a:endParaRPr lang="en-GB" sz="14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  <a:p>
              <a:pPr algn="ctr"/>
              <a:endParaRPr lang="en-GB" sz="16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3A976D-AC1A-406F-A63D-27911BB3E346}"/>
              </a:ext>
            </a:extLst>
          </p:cNvPr>
          <p:cNvGrpSpPr/>
          <p:nvPr/>
        </p:nvGrpSpPr>
        <p:grpSpPr>
          <a:xfrm>
            <a:off x="2247933" y="5383056"/>
            <a:ext cx="1714500" cy="1614173"/>
            <a:chOff x="1424763" y="1892596"/>
            <a:chExt cx="1738423" cy="165320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4D17F26-B328-45E7-B163-7D68DCE9A58A}"/>
                </a:ext>
              </a:extLst>
            </p:cNvPr>
            <p:cNvSpPr/>
            <p:nvPr/>
          </p:nvSpPr>
          <p:spPr>
            <a:xfrm>
              <a:off x="1424763" y="1892596"/>
              <a:ext cx="1738423" cy="1325564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9852F7-D86F-4E35-BEB1-BC62FDC5809C}"/>
                </a:ext>
              </a:extLst>
            </p:cNvPr>
            <p:cNvSpPr txBox="1"/>
            <p:nvPr/>
          </p:nvSpPr>
          <p:spPr>
            <a:xfrm>
              <a:off x="1479962" y="2114544"/>
              <a:ext cx="1628023" cy="143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Engagés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dans </a:t>
              </a:r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ce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que le lieu a à </a:t>
              </a:r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offrir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&amp; à </a:t>
              </a:r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en</a:t>
              </a:r>
              <a:r>
                <a: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prendre </a:t>
              </a:r>
              <a:r>
                <a:rPr lang="en-GB" sz="14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soin</a:t>
              </a:r>
              <a:endParaRPr lang="en-GB" sz="14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  <a:p>
              <a:pPr algn="ctr"/>
              <a:endParaRPr lang="en-GB" sz="1600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0752F7E-F7D0-4552-AAB7-63E71EDBE237}"/>
              </a:ext>
            </a:extLst>
          </p:cNvPr>
          <p:cNvSpPr txBox="1"/>
          <p:nvPr/>
        </p:nvSpPr>
        <p:spPr>
          <a:xfrm>
            <a:off x="8664142" y="1769227"/>
            <a:ext cx="484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Avec pour compétences souhaitées…</a:t>
            </a:r>
            <a:endParaRPr lang="en-GB" b="1" dirty="0">
              <a:solidFill>
                <a:schemeClr val="accent6">
                  <a:lumMod val="50000"/>
                </a:schemeClr>
              </a:solidFill>
              <a:latin typeface="Centaur" panose="020305040502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8B7535-6DF0-4FE3-8E1C-8290D7DC247F}"/>
              </a:ext>
            </a:extLst>
          </p:cNvPr>
          <p:cNvGrpSpPr/>
          <p:nvPr/>
        </p:nvGrpSpPr>
        <p:grpSpPr>
          <a:xfrm>
            <a:off x="8832286" y="2302792"/>
            <a:ext cx="2980505" cy="4880610"/>
            <a:chOff x="8815572" y="2273326"/>
            <a:chExt cx="2980505" cy="488061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C08A049-1FB0-4AF8-BEDB-E8EF696FBB49}"/>
                </a:ext>
              </a:extLst>
            </p:cNvPr>
            <p:cNvGrpSpPr/>
            <p:nvPr/>
          </p:nvGrpSpPr>
          <p:grpSpPr>
            <a:xfrm>
              <a:off x="10377800" y="5850482"/>
              <a:ext cx="1418277" cy="1303454"/>
              <a:chOff x="1371152" y="1892596"/>
              <a:chExt cx="1895673" cy="2036886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2B4E663-F0B3-45D7-B105-89EAAA22EE8E}"/>
                  </a:ext>
                </a:extLst>
              </p:cNvPr>
              <p:cNvSpPr/>
              <p:nvPr/>
            </p:nvSpPr>
            <p:spPr>
              <a:xfrm>
                <a:off x="1424763" y="1892596"/>
                <a:ext cx="1738423" cy="1325564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969D439-2155-4CF9-8A4B-5F852A90EBDF}"/>
                  </a:ext>
                </a:extLst>
              </p:cNvPr>
              <p:cNvSpPr txBox="1"/>
              <p:nvPr/>
            </p:nvSpPr>
            <p:spPr>
              <a:xfrm>
                <a:off x="1371152" y="2173421"/>
                <a:ext cx="1895673" cy="1756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Communication / marketing / IT</a:t>
                </a:r>
              </a:p>
              <a:p>
                <a:pPr algn="ctr"/>
                <a:endParaRPr lang="en-GB" sz="1600" dirty="0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D2FA8A3-DCFB-4843-8301-46EDAC3735F2}"/>
                </a:ext>
              </a:extLst>
            </p:cNvPr>
            <p:cNvGrpSpPr/>
            <p:nvPr/>
          </p:nvGrpSpPr>
          <p:grpSpPr>
            <a:xfrm>
              <a:off x="10311810" y="2775763"/>
              <a:ext cx="1325320" cy="898002"/>
              <a:chOff x="1391760" y="1892596"/>
              <a:chExt cx="1771426" cy="165843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8178D1FA-8FEB-4834-987F-92ED1554E72F}"/>
                  </a:ext>
                </a:extLst>
              </p:cNvPr>
              <p:cNvSpPr/>
              <p:nvPr/>
            </p:nvSpPr>
            <p:spPr>
              <a:xfrm>
                <a:off x="1424763" y="1892596"/>
                <a:ext cx="1738423" cy="1325564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C7A3A2F-F3F9-4B28-A67E-0A612AD59524}"/>
                  </a:ext>
                </a:extLst>
              </p:cNvPr>
              <p:cNvSpPr txBox="1"/>
              <p:nvPr/>
            </p:nvSpPr>
            <p:spPr>
              <a:xfrm>
                <a:off x="1391760" y="2130023"/>
                <a:ext cx="1738423" cy="1421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Entretien du lieu</a:t>
                </a:r>
              </a:p>
              <a:p>
                <a:pPr algn="ctr"/>
                <a:endParaRPr lang="en-GB" sz="1600" dirty="0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C5135D8-971F-487D-AD24-4FAD1AE12D80}"/>
                </a:ext>
              </a:extLst>
            </p:cNvPr>
            <p:cNvGrpSpPr/>
            <p:nvPr/>
          </p:nvGrpSpPr>
          <p:grpSpPr>
            <a:xfrm>
              <a:off x="8815572" y="2273326"/>
              <a:ext cx="1300628" cy="881007"/>
              <a:chOff x="1424763" y="1892596"/>
              <a:chExt cx="1738423" cy="175266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3ED86C7-D5CF-41D8-84B0-99072C6BF5A1}"/>
                  </a:ext>
                </a:extLst>
              </p:cNvPr>
              <p:cNvSpPr/>
              <p:nvPr/>
            </p:nvSpPr>
            <p:spPr>
              <a:xfrm>
                <a:off x="1424763" y="1892596"/>
                <a:ext cx="1738423" cy="1325564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3AC0E35-23BF-4BB7-9090-750F17522AB2}"/>
                  </a:ext>
                </a:extLst>
              </p:cNvPr>
              <p:cNvSpPr txBox="1"/>
              <p:nvPr/>
            </p:nvSpPr>
            <p:spPr>
              <a:xfrm>
                <a:off x="1479962" y="2114544"/>
                <a:ext cx="1628024" cy="1530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 err="1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Maraîchage</a:t>
                </a:r>
                <a:r>
                  <a:rPr lang="en-GB" sz="1400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 / permaculture</a:t>
                </a:r>
              </a:p>
              <a:p>
                <a:pPr algn="ctr"/>
                <a:endParaRPr lang="en-GB" sz="1600" dirty="0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F6523853-82EB-486E-A87A-57917CB5175B}"/>
                </a:ext>
              </a:extLst>
            </p:cNvPr>
            <p:cNvGrpSpPr/>
            <p:nvPr/>
          </p:nvGrpSpPr>
          <p:grpSpPr>
            <a:xfrm>
              <a:off x="8879706" y="4222102"/>
              <a:ext cx="1300628" cy="881007"/>
              <a:chOff x="1424763" y="1892596"/>
              <a:chExt cx="1738423" cy="175266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B379560-CCF7-42BB-A205-A66E1EE9F9C7}"/>
                  </a:ext>
                </a:extLst>
              </p:cNvPr>
              <p:cNvSpPr/>
              <p:nvPr/>
            </p:nvSpPr>
            <p:spPr>
              <a:xfrm>
                <a:off x="1424763" y="1892596"/>
                <a:ext cx="1738423" cy="1325564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3A09105-B278-49CA-893D-11AB85040AFE}"/>
                  </a:ext>
                </a:extLst>
              </p:cNvPr>
              <p:cNvSpPr txBox="1"/>
              <p:nvPr/>
            </p:nvSpPr>
            <p:spPr>
              <a:xfrm>
                <a:off x="1479962" y="2114544"/>
                <a:ext cx="1628024" cy="1530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Construction / architecture</a:t>
                </a:r>
              </a:p>
              <a:p>
                <a:pPr algn="ctr"/>
                <a:endParaRPr lang="en-GB" sz="1600" dirty="0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750549A-0A43-4C6C-8001-E32334B40EBF}"/>
                </a:ext>
              </a:extLst>
            </p:cNvPr>
            <p:cNvGrpSpPr/>
            <p:nvPr/>
          </p:nvGrpSpPr>
          <p:grpSpPr>
            <a:xfrm>
              <a:off x="10336501" y="4741760"/>
              <a:ext cx="1330376" cy="1098880"/>
              <a:chOff x="1424763" y="1866277"/>
              <a:chExt cx="1778184" cy="1959317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43C8F39-D83B-4CF6-A0CC-77B9C2CDE3F0}"/>
                  </a:ext>
                </a:extLst>
              </p:cNvPr>
              <p:cNvSpPr/>
              <p:nvPr/>
            </p:nvSpPr>
            <p:spPr>
              <a:xfrm>
                <a:off x="1424763" y="1892596"/>
                <a:ext cx="1738423" cy="1325564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1173345-C3E9-4C1D-ADBA-3DE37740CDE4}"/>
                  </a:ext>
                </a:extLst>
              </p:cNvPr>
              <p:cNvSpPr txBox="1"/>
              <p:nvPr/>
            </p:nvSpPr>
            <p:spPr>
              <a:xfrm>
                <a:off x="1464524" y="1866277"/>
                <a:ext cx="1738423" cy="1959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Gestion / admin / finances</a:t>
                </a:r>
              </a:p>
              <a:p>
                <a:pPr algn="ctr"/>
                <a:endParaRPr lang="en-GB" sz="1600" dirty="0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D86D65C-2B82-4A1A-96C5-0D1707113028}"/>
                </a:ext>
              </a:extLst>
            </p:cNvPr>
            <p:cNvGrpSpPr/>
            <p:nvPr/>
          </p:nvGrpSpPr>
          <p:grpSpPr>
            <a:xfrm>
              <a:off x="8921004" y="5210177"/>
              <a:ext cx="1322540" cy="984885"/>
              <a:chOff x="1395475" y="1888716"/>
              <a:chExt cx="1767711" cy="1756061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5C557F1E-4714-48BC-972F-B3B00CDFF0D7}"/>
                  </a:ext>
                </a:extLst>
              </p:cNvPr>
              <p:cNvSpPr/>
              <p:nvPr/>
            </p:nvSpPr>
            <p:spPr>
              <a:xfrm>
                <a:off x="1424763" y="1892596"/>
                <a:ext cx="1738423" cy="1325564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5283BB3-55EB-469B-86C6-3D9064A61661}"/>
                  </a:ext>
                </a:extLst>
              </p:cNvPr>
              <p:cNvSpPr txBox="1"/>
              <p:nvPr/>
            </p:nvSpPr>
            <p:spPr>
              <a:xfrm>
                <a:off x="1395475" y="1888716"/>
                <a:ext cx="1738423" cy="1756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Fibre </a:t>
                </a:r>
                <a:r>
                  <a:rPr lang="en-GB" sz="1400" b="1" dirty="0" err="1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artistique</a:t>
                </a:r>
                <a:r>
                  <a:rPr lang="en-GB" sz="1400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 / </a:t>
                </a:r>
                <a:r>
                  <a:rPr lang="en-GB" sz="1400" b="1" dirty="0" err="1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visionnaire</a:t>
                </a:r>
                <a:endPara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  <a:p>
                <a:pPr algn="ctr"/>
                <a:endParaRPr lang="en-GB" sz="1600" dirty="0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461F4C1-E53B-4295-B398-5A86842C3A12}"/>
                </a:ext>
              </a:extLst>
            </p:cNvPr>
            <p:cNvGrpSpPr/>
            <p:nvPr/>
          </p:nvGrpSpPr>
          <p:grpSpPr>
            <a:xfrm>
              <a:off x="8834175" y="3246602"/>
              <a:ext cx="1300628" cy="881007"/>
              <a:chOff x="1424763" y="1892596"/>
              <a:chExt cx="1738423" cy="175266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75D37B0-94FC-4E34-8B1D-2F64F1CC5E33}"/>
                  </a:ext>
                </a:extLst>
              </p:cNvPr>
              <p:cNvSpPr/>
              <p:nvPr/>
            </p:nvSpPr>
            <p:spPr>
              <a:xfrm>
                <a:off x="1424763" y="1892596"/>
                <a:ext cx="1738423" cy="1325564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9AC1CF3-5387-4E47-9A6F-978788F1A5F2}"/>
                  </a:ext>
                </a:extLst>
              </p:cNvPr>
              <p:cNvSpPr txBox="1"/>
              <p:nvPr/>
            </p:nvSpPr>
            <p:spPr>
              <a:xfrm>
                <a:off x="1479962" y="2114544"/>
                <a:ext cx="1628024" cy="1530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Restauration </a:t>
                </a:r>
                <a:r>
                  <a:rPr lang="en-GB" sz="1400" b="1" dirty="0" err="1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végé</a:t>
                </a:r>
                <a:r>
                  <a:rPr lang="en-GB" sz="1400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 / service</a:t>
                </a:r>
              </a:p>
              <a:p>
                <a:pPr algn="ctr"/>
                <a:endParaRPr lang="en-GB" sz="1600" dirty="0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4720F98-6E2E-4ACB-96B6-C3F8866A35B0}"/>
                </a:ext>
              </a:extLst>
            </p:cNvPr>
            <p:cNvGrpSpPr/>
            <p:nvPr/>
          </p:nvGrpSpPr>
          <p:grpSpPr>
            <a:xfrm>
              <a:off x="10336501" y="3756040"/>
              <a:ext cx="1300628" cy="881007"/>
              <a:chOff x="1424763" y="1892596"/>
              <a:chExt cx="1738423" cy="175266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388F9EE2-E735-4737-BCC5-411D0C1AD3E6}"/>
                  </a:ext>
                </a:extLst>
              </p:cNvPr>
              <p:cNvSpPr/>
              <p:nvPr/>
            </p:nvSpPr>
            <p:spPr>
              <a:xfrm>
                <a:off x="1424763" y="1892596"/>
                <a:ext cx="1738423" cy="1325564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57AFDF1-2089-4A38-A65A-91FC43EDE2FE}"/>
                  </a:ext>
                </a:extLst>
              </p:cNvPr>
              <p:cNvSpPr txBox="1"/>
              <p:nvPr/>
            </p:nvSpPr>
            <p:spPr>
              <a:xfrm>
                <a:off x="1479962" y="2114544"/>
                <a:ext cx="1628024" cy="1530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 err="1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Accueil</a:t>
                </a:r>
                <a:r>
                  <a:rPr lang="en-GB" sz="1400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 / </a:t>
                </a:r>
                <a:r>
                  <a:rPr lang="en-GB" sz="1400" b="1" dirty="0" err="1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hôtellerie</a:t>
                </a:r>
                <a:endParaRPr lang="en-GB" sz="14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  <a:p>
                <a:pPr algn="ctr"/>
                <a:endParaRPr lang="en-GB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97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54D3856-8404-4175-94D8-43863E7DD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31"/>
          <a:stretch/>
        </p:blipFill>
        <p:spPr>
          <a:xfrm>
            <a:off x="0" y="-47625"/>
            <a:ext cx="12192000" cy="183038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4A74DB-DFD6-4357-BD28-1E30F9D3B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825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Edwardian Script ITC" panose="030303020407070D0804" pitchFamily="66" charset="0"/>
              </a:rPr>
              <a:t>Les Finances</a:t>
            </a:r>
            <a:endParaRPr lang="en-GB" dirty="0"/>
          </a:p>
        </p:txBody>
      </p:sp>
      <p:graphicFrame>
        <p:nvGraphicFramePr>
          <p:cNvPr id="6" name="Graphique 3">
            <a:extLst>
              <a:ext uri="{FF2B5EF4-FFF2-40B4-BE49-F238E27FC236}">
                <a16:creationId xmlns:a16="http://schemas.microsoft.com/office/drawing/2014/main" id="{4CC43EF9-EB90-485B-B12E-E89851123E67}"/>
              </a:ext>
            </a:extLst>
          </p:cNvPr>
          <p:cNvGraphicFramePr>
            <a:graphicFrameLocks/>
          </p:cNvGraphicFramePr>
          <p:nvPr/>
        </p:nvGraphicFramePr>
        <p:xfrm>
          <a:off x="5410200" y="1830388"/>
          <a:ext cx="6781800" cy="4547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4">
            <a:extLst>
              <a:ext uri="{FF2B5EF4-FFF2-40B4-BE49-F238E27FC236}">
                <a16:creationId xmlns:a16="http://schemas.microsoft.com/office/drawing/2014/main" id="{FC990D2F-ED89-4451-8D05-D46A1245F59A}"/>
              </a:ext>
            </a:extLst>
          </p:cNvPr>
          <p:cNvGraphicFramePr>
            <a:graphicFrameLocks/>
          </p:cNvGraphicFramePr>
          <p:nvPr/>
        </p:nvGraphicFramePr>
        <p:xfrm>
          <a:off x="301083" y="2061915"/>
          <a:ext cx="5794917" cy="4547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4CCE039-EFBB-47C3-9AE9-549F305974D4}"/>
              </a:ext>
            </a:extLst>
          </p:cNvPr>
          <p:cNvSpPr txBox="1"/>
          <p:nvPr/>
        </p:nvSpPr>
        <p:spPr>
          <a:xfrm>
            <a:off x="301083" y="1645722"/>
            <a:ext cx="486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Estimations première année…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99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9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54D3856-8404-4175-94D8-43863E7DD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31"/>
          <a:stretch/>
        </p:blipFill>
        <p:spPr>
          <a:xfrm>
            <a:off x="0" y="-59635"/>
            <a:ext cx="12192000" cy="183038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4A74DB-DFD6-4357-BD28-1E30F9D3B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825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Edwardian Script ITC" panose="030303020407070D0804" pitchFamily="66" charset="0"/>
              </a:rPr>
              <a:t>Les Finances (suite)</a:t>
            </a:r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123D00E-952C-40CE-A6ED-76AB5AAC22FA}"/>
              </a:ext>
            </a:extLst>
          </p:cNvPr>
          <p:cNvSpPr txBox="1">
            <a:spLocks/>
          </p:cNvSpPr>
          <p:nvPr/>
        </p:nvSpPr>
        <p:spPr>
          <a:xfrm>
            <a:off x="392222" y="1745432"/>
            <a:ext cx="11407555" cy="51125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900" b="1" dirty="0">
              <a:solidFill>
                <a:schemeClr val="accent6">
                  <a:lumMod val="50000"/>
                </a:schemeClr>
              </a:solidFill>
              <a:latin typeface="Bradley Hand ITC" panose="03070402050302030203" pitchFamily="66" charset="0"/>
              <a:ea typeface="Roboto" pitchFamily="2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Roboto" pitchFamily="2" charset="0"/>
                <a:cs typeface="Arial" panose="020B0604020202020204" pitchFamily="34" charset="0"/>
              </a:rPr>
              <a:t>Hypothèses clefs :</a:t>
            </a:r>
          </a:p>
          <a:p>
            <a:pPr marL="790575" indent="-342900" algn="just">
              <a:spcBef>
                <a:spcPts val="18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50000"/>
              <a:buFont typeface="Wingdings" panose="05000000000000000000" pitchFamily="2" charset="2"/>
              <a:buChar char="v"/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Roboto" pitchFamily="2" charset="0"/>
                <a:cs typeface="Arial" panose="020B0604020202020204" pitchFamily="34" charset="0"/>
              </a:rPr>
              <a:t>Terrain: 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Roboto" pitchFamily="2" charset="0"/>
                <a:cs typeface="Arial" panose="020B0604020202020204" pitchFamily="34" charset="0"/>
              </a:rPr>
              <a:t>Achat, prêt ou bail emphytéotique</a:t>
            </a:r>
          </a:p>
          <a:p>
            <a:pPr marL="790575" indent="-34290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50000"/>
              <a:buFont typeface="Wingdings" panose="05000000000000000000" pitchFamily="2" charset="2"/>
              <a:buChar char="v"/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Roboto" pitchFamily="2" charset="0"/>
                <a:cs typeface="Arial" panose="020B0604020202020204" pitchFamily="34" charset="0"/>
              </a:rPr>
              <a:t>Construction: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Roboto" pitchFamily="2" charset="0"/>
                <a:cs typeface="Arial" panose="020B0604020202020204" pitchFamily="34" charset="0"/>
              </a:rPr>
              <a:t> 1 architecte, max. matériaux de récupération, chantier participatif – budget à chiffrer</a:t>
            </a:r>
          </a:p>
          <a:p>
            <a:pPr marL="790575" indent="-34290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50000"/>
              <a:buFont typeface="Wingdings" panose="05000000000000000000" pitchFamily="2" charset="2"/>
              <a:buChar char="v"/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Roboto" pitchFamily="2" charset="0"/>
                <a:cs typeface="Arial" panose="020B0604020202020204" pitchFamily="34" charset="0"/>
              </a:rPr>
              <a:t>Employés: 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Roboto" pitchFamily="2" charset="0"/>
                <a:cs typeface="Arial" panose="020B0604020202020204" pitchFamily="34" charset="0"/>
              </a:rPr>
              <a:t>Différentes activités de l’éco-lieu gérées par une équipe de 12 salariés</a:t>
            </a:r>
          </a:p>
          <a:p>
            <a:pPr marL="790575" indent="-34290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50000"/>
              <a:buFont typeface="Wingdings" panose="05000000000000000000" pitchFamily="2" charset="2"/>
              <a:buChar char="v"/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Roboto" pitchFamily="2" charset="0"/>
                <a:cs typeface="Arial" panose="020B0604020202020204" pitchFamily="34" charset="0"/>
              </a:rPr>
              <a:t>Restauration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Roboto" pitchFamily="2" charset="0"/>
                <a:cs typeface="Arial" panose="020B0604020202020204" pitchFamily="34" charset="0"/>
              </a:rPr>
              <a:t> :  200 jours de fréquentation à 70 clients avec ticket moyen de 15 euros</a:t>
            </a:r>
          </a:p>
          <a:p>
            <a:pPr marL="790575" indent="-34290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50000"/>
              <a:buFont typeface="Wingdings" panose="05000000000000000000" pitchFamily="2" charset="2"/>
              <a:buChar char="v"/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Roboto" pitchFamily="2" charset="0"/>
                <a:cs typeface="Arial" panose="020B0604020202020204" pitchFamily="34" charset="0"/>
              </a:rPr>
              <a:t>Ateliers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Roboto" pitchFamily="2" charset="0"/>
                <a:cs typeface="Arial" panose="020B0604020202020204" pitchFamily="34" charset="0"/>
              </a:rPr>
              <a:t> : 25% de commission sur le chiffre d’affaires des prestataires extérieurs</a:t>
            </a:r>
          </a:p>
          <a:p>
            <a:pPr marL="790575" indent="-34290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50000"/>
              <a:buFont typeface="Wingdings" panose="05000000000000000000" pitchFamily="2" charset="2"/>
              <a:buChar char="v"/>
            </a:pP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Roboto" pitchFamily="2" charset="0"/>
                <a:cs typeface="Arial" panose="020B0604020202020204" pitchFamily="34" charset="0"/>
              </a:rPr>
              <a:t>Eco-camping 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Roboto" pitchFamily="2" charset="0"/>
                <a:cs typeface="Arial" panose="020B0604020202020204" pitchFamily="34" charset="0"/>
              </a:rPr>
              <a:t>: 120 nuitées budgétées - 20 emplacements nus et 12 habitations atypiques (tipis, yourtes, </a:t>
            </a:r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Roboto" pitchFamily="2" charset="0"/>
                <a:cs typeface="Arial" panose="020B0604020202020204" pitchFamily="34" charset="0"/>
              </a:rPr>
              <a:t>tiny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Roboto" pitchFamily="2" charset="0"/>
                <a:cs typeface="Arial" panose="020B0604020202020204" pitchFamily="34" charset="0"/>
              </a:rPr>
              <a:t>houses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ea typeface="Roboto" pitchFamily="2" charset="0"/>
                <a:cs typeface="Arial" panose="020B0604020202020204" pitchFamily="34" charset="0"/>
              </a:rPr>
              <a:t> etc.)</a:t>
            </a:r>
          </a:p>
        </p:txBody>
      </p:sp>
      <p:pic>
        <p:nvPicPr>
          <p:cNvPr id="5" name="Picture 12" descr="Royalty Free Clip Art Of A Irrigation Clip Art, Vector ...">
            <a:extLst>
              <a:ext uri="{FF2B5EF4-FFF2-40B4-BE49-F238E27FC236}">
                <a16:creationId xmlns:a16="http://schemas.microsoft.com/office/drawing/2014/main" id="{F568C3BC-E51D-46E4-BD9B-B1F61CFFF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8" r="14850" b="16077"/>
          <a:stretch/>
        </p:blipFill>
        <p:spPr bwMode="auto">
          <a:xfrm rot="20611400">
            <a:off x="10355497" y="1783488"/>
            <a:ext cx="924139" cy="656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6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1849EA-B74C-4508-89C9-A41FF3FFB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62"/>
            <a:ext cx="12192000" cy="6877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B1DD64-88D2-4362-8FA0-A7B18127D2B7}"/>
              </a:ext>
            </a:extLst>
          </p:cNvPr>
          <p:cNvSpPr txBox="1"/>
          <p:nvPr/>
        </p:nvSpPr>
        <p:spPr>
          <a:xfrm>
            <a:off x="121041" y="162833"/>
            <a:ext cx="62040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accent6">
                    <a:lumMod val="50000"/>
                  </a:schemeClr>
                </a:solidFill>
                <a:latin typeface="Edwardian Script ITC" panose="030303020407070D0804" pitchFamily="66" charset="0"/>
              </a:rPr>
              <a:t>Les Bienfaits…</a:t>
            </a:r>
            <a:endParaRPr lang="en-GB" sz="4400" b="1" dirty="0">
              <a:solidFill>
                <a:schemeClr val="accent6">
                  <a:lumMod val="50000"/>
                </a:schemeClr>
              </a:solidFill>
              <a:latin typeface="Edwardian Script ITC" panose="030303020407070D0804" pitchFamily="66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57470F-1892-4824-87C6-0A6F284599F2}"/>
              </a:ext>
            </a:extLst>
          </p:cNvPr>
          <p:cNvGrpSpPr/>
          <p:nvPr/>
        </p:nvGrpSpPr>
        <p:grpSpPr>
          <a:xfrm>
            <a:off x="4895745" y="2599612"/>
            <a:ext cx="1988288" cy="1543404"/>
            <a:chOff x="7350642" y="2826894"/>
            <a:chExt cx="1988288" cy="1543404"/>
          </a:xfrm>
          <a:solidFill>
            <a:srgbClr val="FFB7B7"/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FA10135-610A-4D10-9E32-47F54A62882F}"/>
                </a:ext>
              </a:extLst>
            </p:cNvPr>
            <p:cNvSpPr/>
            <p:nvPr/>
          </p:nvSpPr>
          <p:spPr>
            <a:xfrm>
              <a:off x="7350642" y="2826894"/>
              <a:ext cx="1988288" cy="153640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496EF1-904F-43BB-BC24-BF850AEB5287}"/>
                </a:ext>
              </a:extLst>
            </p:cNvPr>
            <p:cNvSpPr txBox="1"/>
            <p:nvPr/>
          </p:nvSpPr>
          <p:spPr>
            <a:xfrm>
              <a:off x="7446810" y="3139192"/>
              <a:ext cx="183438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BIEN-ÊTRE</a:t>
              </a:r>
              <a:endParaRPr lang="en-GB" sz="28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  <a:p>
              <a:pPr algn="ctr"/>
              <a:endParaRPr lang="en-GB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6918C6-312A-4CF1-9889-861ED7E968E9}"/>
              </a:ext>
            </a:extLst>
          </p:cNvPr>
          <p:cNvGrpSpPr/>
          <p:nvPr/>
        </p:nvGrpSpPr>
        <p:grpSpPr>
          <a:xfrm>
            <a:off x="3973355" y="616027"/>
            <a:ext cx="3833068" cy="1983585"/>
            <a:chOff x="3973355" y="616027"/>
            <a:chExt cx="3833068" cy="1983585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10311B77-280C-4986-A738-23F63E77E182}"/>
                </a:ext>
              </a:extLst>
            </p:cNvPr>
            <p:cNvGrpSpPr/>
            <p:nvPr/>
          </p:nvGrpSpPr>
          <p:grpSpPr>
            <a:xfrm>
              <a:off x="3973355" y="616027"/>
              <a:ext cx="3833068" cy="1791973"/>
              <a:chOff x="7349944" y="2834629"/>
              <a:chExt cx="1988289" cy="1703031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F210B8E2-B413-42A2-AE77-5EB315168FCF}"/>
                  </a:ext>
                </a:extLst>
              </p:cNvPr>
              <p:cNvSpPr/>
              <p:nvPr/>
            </p:nvSpPr>
            <p:spPr>
              <a:xfrm>
                <a:off x="7349944" y="2834629"/>
                <a:ext cx="1988289" cy="1536406"/>
              </a:xfrm>
              <a:prstGeom prst="ellipse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DD8F2DBF-6E0E-4C35-9A9E-2FE4C4DFF332}"/>
                  </a:ext>
                </a:extLst>
              </p:cNvPr>
              <p:cNvSpPr txBox="1"/>
              <p:nvPr/>
            </p:nvSpPr>
            <p:spPr>
              <a:xfrm>
                <a:off x="7418860" y="3045908"/>
                <a:ext cx="1868993" cy="1491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ECOLOGIE</a:t>
                </a:r>
              </a:p>
              <a:p>
                <a:pPr algn="ctr"/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Impacts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écologiques</a:t>
                </a:r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conséquents</a:t>
                </a:r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 sur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l’environnement</a:t>
                </a:r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 local /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effet</a:t>
                </a:r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 domino dans la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région</a:t>
                </a:r>
                <a:endParaRPr lang="en-GB" b="1" dirty="0">
                  <a:solidFill>
                    <a:schemeClr val="accent6">
                      <a:lumMod val="50000"/>
                    </a:schemeClr>
                  </a:solidFill>
                  <a:latin typeface="Centaur" panose="02030504050205020304" pitchFamily="18" charset="0"/>
                </a:endParaRPr>
              </a:p>
              <a:p>
                <a:endParaRPr lang="en-GB" sz="2400" b="1" dirty="0"/>
              </a:p>
            </p:txBody>
          </p: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27B61CE-6E29-44AC-B8D3-494CF6720A8E}"/>
                </a:ext>
              </a:extLst>
            </p:cNvPr>
            <p:cNvCxnSpPr>
              <a:stCxn id="30" idx="0"/>
            </p:cNvCxnSpPr>
            <p:nvPr/>
          </p:nvCxnSpPr>
          <p:spPr>
            <a:xfrm flipV="1">
              <a:off x="5889889" y="2232673"/>
              <a:ext cx="7477" cy="366939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CD203B-3821-498C-88F2-BEF7B962AFDA}"/>
              </a:ext>
            </a:extLst>
          </p:cNvPr>
          <p:cNvGrpSpPr/>
          <p:nvPr/>
        </p:nvGrpSpPr>
        <p:grpSpPr>
          <a:xfrm>
            <a:off x="3991222" y="4143016"/>
            <a:ext cx="3833068" cy="2134497"/>
            <a:chOff x="3991222" y="4143016"/>
            <a:chExt cx="3833068" cy="2134497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3C073D05-F8F9-4563-9985-07D3EE2D066F}"/>
                </a:ext>
              </a:extLst>
            </p:cNvPr>
            <p:cNvGrpSpPr/>
            <p:nvPr/>
          </p:nvGrpSpPr>
          <p:grpSpPr>
            <a:xfrm>
              <a:off x="3991222" y="4485540"/>
              <a:ext cx="3833068" cy="1791973"/>
              <a:chOff x="7349944" y="2834629"/>
              <a:chExt cx="1988289" cy="1703031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B45FD110-8731-4EC8-B07A-728767833A5E}"/>
                  </a:ext>
                </a:extLst>
              </p:cNvPr>
              <p:cNvSpPr/>
              <p:nvPr/>
            </p:nvSpPr>
            <p:spPr>
              <a:xfrm>
                <a:off x="7349944" y="2834629"/>
                <a:ext cx="1988289" cy="1536406"/>
              </a:xfrm>
              <a:prstGeom prst="ellipse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D2CA2BFB-01B9-43C5-A2A1-409A2CAB9DE3}"/>
                  </a:ext>
                </a:extLst>
              </p:cNvPr>
              <p:cNvSpPr txBox="1"/>
              <p:nvPr/>
            </p:nvSpPr>
            <p:spPr>
              <a:xfrm>
                <a:off x="7418860" y="3045908"/>
                <a:ext cx="1868993" cy="1491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SOCIAL</a:t>
                </a:r>
              </a:p>
              <a:p>
                <a:pPr algn="ctr"/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Impacts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sociaux</a:t>
                </a:r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 sur la vie Communautaire, experimentation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microcosme</a:t>
                </a:r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 /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macrocosme</a:t>
                </a:r>
                <a:endParaRPr lang="en-GB" b="1" dirty="0">
                  <a:solidFill>
                    <a:schemeClr val="accent6">
                      <a:lumMod val="50000"/>
                    </a:schemeClr>
                  </a:solidFill>
                  <a:latin typeface="Centaur" panose="02030504050205020304" pitchFamily="18" charset="0"/>
                </a:endParaRPr>
              </a:p>
              <a:p>
                <a:endParaRPr lang="en-GB" sz="2400" b="1" dirty="0"/>
              </a:p>
            </p:txBody>
          </p:sp>
        </p:grp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1F9D7D7-EA5F-4F6E-9876-421663D93D81}"/>
                </a:ext>
              </a:extLst>
            </p:cNvPr>
            <p:cNvCxnSpPr>
              <a:cxnSpLocks/>
              <a:stCxn id="31" idx="2"/>
              <a:endCxn id="146" idx="0"/>
            </p:cNvCxnSpPr>
            <p:nvPr/>
          </p:nvCxnSpPr>
          <p:spPr>
            <a:xfrm flipH="1">
              <a:off x="5907756" y="4143016"/>
              <a:ext cx="1351" cy="342524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FA7193-27EE-42A0-AC25-39BD424E2425}"/>
              </a:ext>
            </a:extLst>
          </p:cNvPr>
          <p:cNvGrpSpPr/>
          <p:nvPr/>
        </p:nvGrpSpPr>
        <p:grpSpPr>
          <a:xfrm>
            <a:off x="6884033" y="2583327"/>
            <a:ext cx="4257907" cy="1616646"/>
            <a:chOff x="6884033" y="2583327"/>
            <a:chExt cx="4257907" cy="1616646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BCF2DD59-712D-4448-89DF-AB429F279457}"/>
                </a:ext>
              </a:extLst>
            </p:cNvPr>
            <p:cNvGrpSpPr/>
            <p:nvPr/>
          </p:nvGrpSpPr>
          <p:grpSpPr>
            <a:xfrm>
              <a:off x="7308872" y="2583327"/>
              <a:ext cx="3833068" cy="1616646"/>
              <a:chOff x="7349944" y="2834629"/>
              <a:chExt cx="1988289" cy="1536406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C09E7C06-74AA-420F-9087-47CC41C82710}"/>
                  </a:ext>
                </a:extLst>
              </p:cNvPr>
              <p:cNvSpPr/>
              <p:nvPr/>
            </p:nvSpPr>
            <p:spPr>
              <a:xfrm>
                <a:off x="7349944" y="2834629"/>
                <a:ext cx="1988289" cy="1536406"/>
              </a:xfrm>
              <a:prstGeom prst="ellipse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7EEA021-2A0F-407D-9D67-C78676467BE4}"/>
                  </a:ext>
                </a:extLst>
              </p:cNvPr>
              <p:cNvSpPr txBox="1"/>
              <p:nvPr/>
            </p:nvSpPr>
            <p:spPr>
              <a:xfrm>
                <a:off x="7418860" y="3045908"/>
                <a:ext cx="1868993" cy="1228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ECONOMIE</a:t>
                </a:r>
              </a:p>
              <a:p>
                <a:pPr algn="ctr"/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Impacts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locaux</a:t>
                </a:r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 sur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l’économie</a:t>
                </a:r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 de transition, de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proximité</a:t>
                </a:r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 /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circulaire</a:t>
                </a:r>
                <a:endParaRPr lang="en-GB" b="1" dirty="0">
                  <a:solidFill>
                    <a:schemeClr val="accent6">
                      <a:lumMod val="50000"/>
                    </a:schemeClr>
                  </a:solidFill>
                  <a:latin typeface="Centaur" panose="02030504050205020304" pitchFamily="18" charset="0"/>
                </a:endParaRPr>
              </a:p>
              <a:p>
                <a:endParaRPr lang="en-GB" sz="2400" b="1" dirty="0"/>
              </a:p>
            </p:txBody>
          </p:sp>
        </p:grp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4B92BDF6-8131-47CC-9803-7395F1DB4A8E}"/>
                </a:ext>
              </a:extLst>
            </p:cNvPr>
            <p:cNvCxnSpPr>
              <a:cxnSpLocks/>
              <a:stCxn id="30" idx="6"/>
            </p:cNvCxnSpPr>
            <p:nvPr/>
          </p:nvCxnSpPr>
          <p:spPr>
            <a:xfrm>
              <a:off x="6884033" y="3367815"/>
              <a:ext cx="424839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5CACEA-B4E3-42D7-B463-E2969AC102DA}"/>
              </a:ext>
            </a:extLst>
          </p:cNvPr>
          <p:cNvGrpSpPr/>
          <p:nvPr/>
        </p:nvGrpSpPr>
        <p:grpSpPr>
          <a:xfrm>
            <a:off x="637838" y="2570032"/>
            <a:ext cx="4257907" cy="1791973"/>
            <a:chOff x="637838" y="2570032"/>
            <a:chExt cx="4257907" cy="1791973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A690DFF4-62CE-44F4-96F6-1FF197B30760}"/>
                </a:ext>
              </a:extLst>
            </p:cNvPr>
            <p:cNvGrpSpPr/>
            <p:nvPr/>
          </p:nvGrpSpPr>
          <p:grpSpPr>
            <a:xfrm>
              <a:off x="637838" y="2570032"/>
              <a:ext cx="3833068" cy="1791973"/>
              <a:chOff x="7349944" y="2834629"/>
              <a:chExt cx="1988289" cy="1703031"/>
            </a:xfrm>
          </p:grpSpPr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5C1564C6-B12D-4747-89A1-F64589D5962D}"/>
                  </a:ext>
                </a:extLst>
              </p:cNvPr>
              <p:cNvSpPr/>
              <p:nvPr/>
            </p:nvSpPr>
            <p:spPr>
              <a:xfrm>
                <a:off x="7349944" y="2834629"/>
                <a:ext cx="1988289" cy="1536406"/>
              </a:xfrm>
              <a:prstGeom prst="ellipse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E996008-F3FF-4CAE-A6E0-AB9C12B27AB6}"/>
                  </a:ext>
                </a:extLst>
              </p:cNvPr>
              <p:cNvSpPr txBox="1"/>
              <p:nvPr/>
            </p:nvSpPr>
            <p:spPr>
              <a:xfrm>
                <a:off x="7418860" y="3045908"/>
                <a:ext cx="1868993" cy="1491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CULTUREL</a:t>
                </a:r>
              </a:p>
              <a:p>
                <a:pPr algn="ctr"/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Répercussions</a:t>
                </a:r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sociétales</a:t>
                </a:r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 et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culturelles</a:t>
                </a:r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importantes</a:t>
                </a:r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 –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ouverture</a:t>
                </a:r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 d’esprit,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reconcevoir</a:t>
                </a:r>
                <a:r>
                  <a:rPr lang="en-GB" b="1" dirty="0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 </a:t>
                </a:r>
                <a:r>
                  <a:rPr lang="en-GB" b="1" dirty="0" err="1">
                    <a:solidFill>
                      <a:schemeClr val="accent6">
                        <a:lumMod val="50000"/>
                      </a:schemeClr>
                    </a:solidFill>
                    <a:latin typeface="Centaur" panose="02030504050205020304" pitchFamily="18" charset="0"/>
                  </a:rPr>
                  <a:t>l’écologie</a:t>
                </a:r>
                <a:endParaRPr lang="en-GB" b="1" dirty="0">
                  <a:solidFill>
                    <a:schemeClr val="accent6">
                      <a:lumMod val="50000"/>
                    </a:schemeClr>
                  </a:solidFill>
                  <a:latin typeface="Centaur" panose="02030504050205020304" pitchFamily="18" charset="0"/>
                </a:endParaRPr>
              </a:p>
              <a:p>
                <a:endParaRPr lang="en-GB" sz="2400" b="1" dirty="0"/>
              </a:p>
            </p:txBody>
          </p:sp>
        </p:grp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6627EB1-E77A-404D-8AC4-E802485C8262}"/>
                </a:ext>
              </a:extLst>
            </p:cNvPr>
            <p:cNvCxnSpPr>
              <a:cxnSpLocks/>
            </p:cNvCxnSpPr>
            <p:nvPr/>
          </p:nvCxnSpPr>
          <p:spPr>
            <a:xfrm>
              <a:off x="4470906" y="3374268"/>
              <a:ext cx="424839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08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A17561-59EF-42AB-BB5A-F1CAA9C4B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3C8DC60-2EA0-4280-B9E1-9B6614B56A61}"/>
              </a:ext>
            </a:extLst>
          </p:cNvPr>
          <p:cNvSpPr/>
          <p:nvPr/>
        </p:nvSpPr>
        <p:spPr>
          <a:xfrm>
            <a:off x="4627880" y="782321"/>
            <a:ext cx="2402839" cy="1959770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CE48BA9-419E-47EC-8631-81DBF11F164E}"/>
              </a:ext>
            </a:extLst>
          </p:cNvPr>
          <p:cNvSpPr/>
          <p:nvPr/>
        </p:nvSpPr>
        <p:spPr>
          <a:xfrm>
            <a:off x="6757037" y="3733799"/>
            <a:ext cx="2297432" cy="2096929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E9DB9D-C60D-4C2D-BA58-9E1008C613A0}"/>
              </a:ext>
            </a:extLst>
          </p:cNvPr>
          <p:cNvSpPr/>
          <p:nvPr/>
        </p:nvSpPr>
        <p:spPr>
          <a:xfrm>
            <a:off x="8825227" y="746759"/>
            <a:ext cx="2297432" cy="2096929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E7B1E8-9122-40A8-964F-64885CDD5712}"/>
              </a:ext>
            </a:extLst>
          </p:cNvPr>
          <p:cNvSpPr/>
          <p:nvPr/>
        </p:nvSpPr>
        <p:spPr>
          <a:xfrm>
            <a:off x="2479040" y="3733800"/>
            <a:ext cx="2297432" cy="2096929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AEDDC9F-80C3-4644-B53D-2CB454123551}"/>
              </a:ext>
            </a:extLst>
          </p:cNvPr>
          <p:cNvSpPr/>
          <p:nvPr/>
        </p:nvSpPr>
        <p:spPr>
          <a:xfrm>
            <a:off x="339724" y="883920"/>
            <a:ext cx="2139316" cy="1822609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Diagramme 1">
            <a:extLst>
              <a:ext uri="{FF2B5EF4-FFF2-40B4-BE49-F238E27FC236}">
                <a16:creationId xmlns:a16="http://schemas.microsoft.com/office/drawing/2014/main" id="{9CAABB19-46C3-4183-A849-D93B691E1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62873"/>
              </p:ext>
            </p:extLst>
          </p:nvPr>
        </p:nvGraphicFramePr>
        <p:xfrm>
          <a:off x="498475" y="650240"/>
          <a:ext cx="11534775" cy="5425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6623CE9-285A-4DA1-AD53-58B23B71C917}"/>
              </a:ext>
            </a:extLst>
          </p:cNvPr>
          <p:cNvSpPr txBox="1"/>
          <p:nvPr/>
        </p:nvSpPr>
        <p:spPr>
          <a:xfrm>
            <a:off x="3785080" y="-47455"/>
            <a:ext cx="3809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chemeClr val="accent6">
                    <a:lumMod val="50000"/>
                  </a:schemeClr>
                </a:solidFill>
                <a:latin typeface="Edwardian Script ITC" panose="030303020407070D0804" pitchFamily="66" charset="0"/>
              </a:rPr>
              <a:t>Les prochaines étapes…</a:t>
            </a:r>
            <a:endParaRPr lang="en-GB" sz="4400" b="1" dirty="0">
              <a:solidFill>
                <a:schemeClr val="accent6">
                  <a:lumMod val="50000"/>
                </a:schemeClr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69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dirt%20clipart">
            <a:extLst>
              <a:ext uri="{FF2B5EF4-FFF2-40B4-BE49-F238E27FC236}">
                <a16:creationId xmlns:a16="http://schemas.microsoft.com/office/drawing/2014/main" id="{478E7ACC-04E6-48B2-AC80-1F3A98798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271" y="4890760"/>
            <a:ext cx="2387558" cy="154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013E693-C9C4-48A0-8322-4F75D418E3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98"/>
          <a:stretch/>
        </p:blipFill>
        <p:spPr>
          <a:xfrm>
            <a:off x="0" y="0"/>
            <a:ext cx="12192000" cy="1549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DD8865-53E5-485E-934A-5B9B3343F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441990"/>
            <a:ext cx="10515600" cy="1325563"/>
          </a:xfrm>
        </p:spPr>
        <p:txBody>
          <a:bodyPr/>
          <a:lstStyle/>
          <a:p>
            <a:r>
              <a:rPr lang="fr-FR" sz="4400" b="1" dirty="0">
                <a:solidFill>
                  <a:schemeClr val="accent6">
                    <a:lumMod val="50000"/>
                  </a:schemeClr>
                </a:solidFill>
                <a:latin typeface="Edwardian Script ITC" panose="030303020407070D0804" pitchFamily="66" charset="0"/>
              </a:rPr>
              <a:t>Accompagnement</a:t>
            </a:r>
            <a:endParaRPr lang="en-GB" sz="4400" b="1" dirty="0">
              <a:solidFill>
                <a:schemeClr val="accent6">
                  <a:lumMod val="50000"/>
                </a:schemeClr>
              </a:solidFill>
              <a:latin typeface="Edwardian Script ITC" panose="030303020407070D0804" pitchFamily="66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10295D-CEA8-4582-93AC-CAA2C9C80564}"/>
              </a:ext>
            </a:extLst>
          </p:cNvPr>
          <p:cNvGrpSpPr/>
          <p:nvPr/>
        </p:nvGrpSpPr>
        <p:grpSpPr>
          <a:xfrm>
            <a:off x="482299" y="2734128"/>
            <a:ext cx="2644884" cy="1242010"/>
            <a:chOff x="1424762" y="1892596"/>
            <a:chExt cx="1738424" cy="132556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2D72BB0-27C4-4E29-8B4C-FD2E2C332B76}"/>
                </a:ext>
              </a:extLst>
            </p:cNvPr>
            <p:cNvSpPr/>
            <p:nvPr/>
          </p:nvSpPr>
          <p:spPr>
            <a:xfrm>
              <a:off x="1424763" y="1892596"/>
              <a:ext cx="1738423" cy="1325564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B735EF-328A-4D0F-92CE-162405205D5C}"/>
                </a:ext>
              </a:extLst>
            </p:cNvPr>
            <p:cNvSpPr txBox="1"/>
            <p:nvPr/>
          </p:nvSpPr>
          <p:spPr>
            <a:xfrm>
              <a:off x="1424762" y="2136835"/>
              <a:ext cx="1738423" cy="947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Réseaux</a:t>
              </a:r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</a:t>
              </a:r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d’expertise</a:t>
              </a:r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, </a:t>
              </a:r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communauté</a:t>
              </a:r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entrepreneurs &amp; </a:t>
              </a:r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partenaires</a:t>
              </a:r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</a:t>
              </a:r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InnoVales</a:t>
              </a:r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  <a:p>
              <a:pPr algn="ctr"/>
              <a:endParaRPr lang="en-GB" sz="16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00F5FB5-30A7-4C7D-AC1E-AC876A58751D}"/>
              </a:ext>
            </a:extLst>
          </p:cNvPr>
          <p:cNvSpPr txBox="1"/>
          <p:nvPr/>
        </p:nvSpPr>
        <p:spPr>
          <a:xfrm>
            <a:off x="596900" y="1370006"/>
            <a:ext cx="4841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IDCube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, </a:t>
            </a:r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incubteur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 de projets en Haute-Savoie, soutien le projet…</a:t>
            </a:r>
            <a:endParaRPr lang="en-GB" sz="2000" dirty="0">
              <a:solidFill>
                <a:schemeClr val="accent6">
                  <a:lumMod val="50000"/>
                </a:schemeClr>
              </a:solidFill>
              <a:latin typeface="Centaur" panose="020305040502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90190F-DD21-4F07-9F73-C05E29672205}"/>
              </a:ext>
            </a:extLst>
          </p:cNvPr>
          <p:cNvGrpSpPr/>
          <p:nvPr/>
        </p:nvGrpSpPr>
        <p:grpSpPr>
          <a:xfrm>
            <a:off x="827786" y="4979933"/>
            <a:ext cx="1601740" cy="1326602"/>
            <a:chOff x="1424762" y="1892596"/>
            <a:chExt cx="1738424" cy="132556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8689C12-BEAD-465E-BFA1-6020C67775CE}"/>
                </a:ext>
              </a:extLst>
            </p:cNvPr>
            <p:cNvSpPr/>
            <p:nvPr/>
          </p:nvSpPr>
          <p:spPr>
            <a:xfrm>
              <a:off x="1424763" y="1892596"/>
              <a:ext cx="1738423" cy="1325564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C0DBC8-82FD-477E-8E11-94B4BA272A13}"/>
                </a:ext>
              </a:extLst>
            </p:cNvPr>
            <p:cNvSpPr txBox="1"/>
            <p:nvPr/>
          </p:nvSpPr>
          <p:spPr>
            <a:xfrm>
              <a:off x="1424762" y="2136835"/>
              <a:ext cx="1738423" cy="102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Stratégie</a:t>
              </a:r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marketing &amp; </a:t>
              </a:r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commerciale</a:t>
              </a:r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  <a:p>
              <a:pPr algn="ctr"/>
              <a:endParaRPr lang="en-GB" sz="16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3EA615-867E-4A11-8EDA-61C8DFC8DD37}"/>
              </a:ext>
            </a:extLst>
          </p:cNvPr>
          <p:cNvGrpSpPr/>
          <p:nvPr/>
        </p:nvGrpSpPr>
        <p:grpSpPr>
          <a:xfrm>
            <a:off x="3308522" y="5534465"/>
            <a:ext cx="1601741" cy="1113313"/>
            <a:chOff x="1424762" y="1892596"/>
            <a:chExt cx="1738424" cy="132556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657F5B9-BCD5-4F80-AEC1-EDE8B8D795CE}"/>
                </a:ext>
              </a:extLst>
            </p:cNvPr>
            <p:cNvSpPr/>
            <p:nvPr/>
          </p:nvSpPr>
          <p:spPr>
            <a:xfrm>
              <a:off x="1424763" y="1892596"/>
              <a:ext cx="1738423" cy="1325564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2EAD6D-CECD-4003-BBB5-F77918E39FB5}"/>
                </a:ext>
              </a:extLst>
            </p:cNvPr>
            <p:cNvSpPr txBox="1"/>
            <p:nvPr/>
          </p:nvSpPr>
          <p:spPr>
            <a:xfrm>
              <a:off x="1424762" y="2136835"/>
              <a:ext cx="1738423" cy="92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Apport </a:t>
              </a:r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méthodologique</a:t>
              </a:r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  <a:p>
              <a:pPr algn="ctr"/>
              <a:endParaRPr lang="en-GB" sz="16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6BE7E3-6069-4BD7-A194-C9D77DD5AC9E}"/>
              </a:ext>
            </a:extLst>
          </p:cNvPr>
          <p:cNvGrpSpPr/>
          <p:nvPr/>
        </p:nvGrpSpPr>
        <p:grpSpPr>
          <a:xfrm>
            <a:off x="9384237" y="2029608"/>
            <a:ext cx="2325462" cy="1562498"/>
            <a:chOff x="1424763" y="1892596"/>
            <a:chExt cx="1761553" cy="132556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0FC98F1-710B-4780-8896-A957B07AD2DC}"/>
                </a:ext>
              </a:extLst>
            </p:cNvPr>
            <p:cNvSpPr/>
            <p:nvPr/>
          </p:nvSpPr>
          <p:spPr>
            <a:xfrm>
              <a:off x="1424763" y="1892596"/>
              <a:ext cx="1738423" cy="1325564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3901C2-247A-4689-BAC0-30A50DBCB880}"/>
                </a:ext>
              </a:extLst>
            </p:cNvPr>
            <p:cNvSpPr txBox="1"/>
            <p:nvPr/>
          </p:nvSpPr>
          <p:spPr>
            <a:xfrm>
              <a:off x="1447893" y="2071576"/>
              <a:ext cx="1738423" cy="1085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Modèle</a:t>
              </a:r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</a:t>
              </a:r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économique</a:t>
              </a:r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  <a:p>
              <a:pPr algn="ctr"/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Business plan</a:t>
              </a:r>
            </a:p>
            <a:p>
              <a:pPr algn="ctr"/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Levée de fonds</a:t>
              </a:r>
            </a:p>
            <a:p>
              <a:pPr algn="ctr"/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Etudes de </a:t>
              </a:r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marché</a:t>
              </a:r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  <a:p>
              <a:pPr algn="ctr"/>
              <a:endParaRPr lang="en-GB" sz="16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E7B191E-F3B3-41A8-A768-9B9342B75F54}"/>
              </a:ext>
            </a:extLst>
          </p:cNvPr>
          <p:cNvGrpSpPr/>
          <p:nvPr/>
        </p:nvGrpSpPr>
        <p:grpSpPr>
          <a:xfrm>
            <a:off x="5583251" y="5534465"/>
            <a:ext cx="1776078" cy="1034958"/>
            <a:chOff x="1424762" y="1914715"/>
            <a:chExt cx="1738424" cy="130344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138093A-36FA-40E0-8C29-97B13E695B19}"/>
                </a:ext>
              </a:extLst>
            </p:cNvPr>
            <p:cNvSpPr/>
            <p:nvPr/>
          </p:nvSpPr>
          <p:spPr>
            <a:xfrm>
              <a:off x="1514654" y="1914715"/>
              <a:ext cx="1648532" cy="1303445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EF5976-BDB2-43C4-9646-A92EF1E7CAA9}"/>
                </a:ext>
              </a:extLst>
            </p:cNvPr>
            <p:cNvSpPr txBox="1"/>
            <p:nvPr/>
          </p:nvSpPr>
          <p:spPr>
            <a:xfrm>
              <a:off x="1424762" y="2136835"/>
              <a:ext cx="1738423" cy="89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Soutien</a:t>
              </a:r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&amp; </a:t>
              </a:r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accompagnement</a:t>
              </a:r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  <a:p>
              <a:pPr algn="ctr"/>
              <a:endParaRPr lang="en-GB" sz="16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9710F6-A315-490C-B2C8-AD17AF8273B8}"/>
              </a:ext>
            </a:extLst>
          </p:cNvPr>
          <p:cNvGrpSpPr/>
          <p:nvPr/>
        </p:nvGrpSpPr>
        <p:grpSpPr>
          <a:xfrm>
            <a:off x="4187134" y="1708766"/>
            <a:ext cx="1423798" cy="1332971"/>
            <a:chOff x="1424762" y="1892596"/>
            <a:chExt cx="1738424" cy="144711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AFFC639-C562-49C2-B54B-61CDAF582E12}"/>
                </a:ext>
              </a:extLst>
            </p:cNvPr>
            <p:cNvSpPr/>
            <p:nvPr/>
          </p:nvSpPr>
          <p:spPr>
            <a:xfrm>
              <a:off x="1424763" y="1892596"/>
              <a:ext cx="1738423" cy="1325564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B27FFA-E585-459B-A62E-F46A81B2C9D0}"/>
                </a:ext>
              </a:extLst>
            </p:cNvPr>
            <p:cNvSpPr txBox="1"/>
            <p:nvPr/>
          </p:nvSpPr>
          <p:spPr>
            <a:xfrm>
              <a:off x="1424762" y="2136835"/>
              <a:ext cx="1738423" cy="1202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Augmenter la </a:t>
              </a:r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visibilité</a:t>
              </a:r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du </a:t>
              </a:r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projet</a:t>
              </a:r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  <a:p>
              <a:pPr algn="ctr"/>
              <a:endParaRPr lang="en-GB" sz="16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CC252A-E02F-492D-BC4A-4A01961ED016}"/>
              </a:ext>
            </a:extLst>
          </p:cNvPr>
          <p:cNvGrpSpPr/>
          <p:nvPr/>
        </p:nvGrpSpPr>
        <p:grpSpPr>
          <a:xfrm>
            <a:off x="6985840" y="1546234"/>
            <a:ext cx="1684239" cy="1325563"/>
            <a:chOff x="1424763" y="1892596"/>
            <a:chExt cx="1769814" cy="132556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7E90D35-6471-4D48-BD4B-04208D59C6A8}"/>
                </a:ext>
              </a:extLst>
            </p:cNvPr>
            <p:cNvSpPr/>
            <p:nvPr/>
          </p:nvSpPr>
          <p:spPr>
            <a:xfrm>
              <a:off x="1424763" y="1892596"/>
              <a:ext cx="1738423" cy="1325564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F83243C-D7AD-4A32-9553-98E5ED04F0E5}"/>
                </a:ext>
              </a:extLst>
            </p:cNvPr>
            <p:cNvSpPr txBox="1"/>
            <p:nvPr/>
          </p:nvSpPr>
          <p:spPr>
            <a:xfrm>
              <a:off x="1456154" y="2098242"/>
              <a:ext cx="1738423" cy="1021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Définir</a:t>
              </a:r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points clefs </a:t>
              </a:r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collectif</a:t>
              </a:r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(</a:t>
              </a:r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gouv</a:t>
              </a:r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., </a:t>
              </a:r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charte</a:t>
              </a:r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etc.)</a:t>
              </a:r>
            </a:p>
            <a:p>
              <a:pPr algn="ctr"/>
              <a:endParaRPr lang="en-GB" sz="16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B124AD3-9114-4363-97A0-A1282118379A}"/>
              </a:ext>
            </a:extLst>
          </p:cNvPr>
          <p:cNvGrpSpPr/>
          <p:nvPr/>
        </p:nvGrpSpPr>
        <p:grpSpPr>
          <a:xfrm>
            <a:off x="10159505" y="4185407"/>
            <a:ext cx="1761165" cy="1110237"/>
            <a:chOff x="1424762" y="1892596"/>
            <a:chExt cx="1738424" cy="145079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D2578F3-0580-44E0-AC6D-C0F16119BF47}"/>
                </a:ext>
              </a:extLst>
            </p:cNvPr>
            <p:cNvSpPr/>
            <p:nvPr/>
          </p:nvSpPr>
          <p:spPr>
            <a:xfrm>
              <a:off x="1424763" y="1892596"/>
              <a:ext cx="1738423" cy="1325564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75BCD4-F84A-4C95-8944-AF83845EB2B4}"/>
                </a:ext>
              </a:extLst>
            </p:cNvPr>
            <p:cNvSpPr txBox="1"/>
            <p:nvPr/>
          </p:nvSpPr>
          <p:spPr>
            <a:xfrm>
              <a:off x="1424762" y="2136835"/>
              <a:ext cx="1738423" cy="1206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Recherche d’un terrain</a:t>
              </a:r>
            </a:p>
            <a:p>
              <a:pPr algn="ctr"/>
              <a:endParaRPr lang="en-GB" dirty="0"/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5F2645F-ADD3-42DE-B6FC-9653D1E4823A}"/>
              </a:ext>
            </a:extLst>
          </p:cNvPr>
          <p:cNvCxnSpPr>
            <a:cxnSpLocks/>
          </p:cNvCxnSpPr>
          <p:nvPr/>
        </p:nvCxnSpPr>
        <p:spPr>
          <a:xfrm flipV="1">
            <a:off x="1551421" y="4079648"/>
            <a:ext cx="77234" cy="731339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9AA0C4F-0321-4D0F-83EF-C935F60EDD32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3073236" y="2487739"/>
            <a:ext cx="1113898" cy="44563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8E78129-18DE-4455-848F-66E116823819}"/>
              </a:ext>
            </a:extLst>
          </p:cNvPr>
          <p:cNvCxnSpPr>
            <a:cxnSpLocks/>
          </p:cNvCxnSpPr>
          <p:nvPr/>
        </p:nvCxnSpPr>
        <p:spPr>
          <a:xfrm flipV="1">
            <a:off x="5698151" y="2133058"/>
            <a:ext cx="1120092" cy="51402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B59C225-09D3-4FBA-B8A2-3E9182AFDF2C}"/>
              </a:ext>
            </a:extLst>
          </p:cNvPr>
          <p:cNvCxnSpPr>
            <a:cxnSpLocks/>
          </p:cNvCxnSpPr>
          <p:nvPr/>
        </p:nvCxnSpPr>
        <p:spPr>
          <a:xfrm>
            <a:off x="8648843" y="2285387"/>
            <a:ext cx="735393" cy="328515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79C8FF6-0D13-417D-BA53-59EF689F87D1}"/>
              </a:ext>
            </a:extLst>
          </p:cNvPr>
          <p:cNvCxnSpPr>
            <a:cxnSpLocks/>
          </p:cNvCxnSpPr>
          <p:nvPr/>
        </p:nvCxnSpPr>
        <p:spPr>
          <a:xfrm>
            <a:off x="10883348" y="3603569"/>
            <a:ext cx="156739" cy="476079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D26F92E-BE90-4D7B-AF60-4AFB2C9627C1}"/>
              </a:ext>
            </a:extLst>
          </p:cNvPr>
          <p:cNvCxnSpPr>
            <a:cxnSpLocks/>
          </p:cNvCxnSpPr>
          <p:nvPr/>
        </p:nvCxnSpPr>
        <p:spPr>
          <a:xfrm flipH="1" flipV="1">
            <a:off x="2359213" y="5975949"/>
            <a:ext cx="744475" cy="13665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2564379-4530-42A9-AADD-79E2EF099B34}"/>
              </a:ext>
            </a:extLst>
          </p:cNvPr>
          <p:cNvCxnSpPr>
            <a:cxnSpLocks/>
          </p:cNvCxnSpPr>
          <p:nvPr/>
        </p:nvCxnSpPr>
        <p:spPr>
          <a:xfrm>
            <a:off x="6096000" y="4979933"/>
            <a:ext cx="155713" cy="439124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AE7C31F-C58E-4C35-B197-D32C0D072C9A}"/>
              </a:ext>
            </a:extLst>
          </p:cNvPr>
          <p:cNvCxnSpPr>
            <a:cxnSpLocks/>
            <a:stCxn id="35" idx="2"/>
            <a:endCxn id="5" idx="3"/>
          </p:cNvCxnSpPr>
          <p:nvPr/>
        </p:nvCxnSpPr>
        <p:spPr>
          <a:xfrm flipH="1">
            <a:off x="10395829" y="5295644"/>
            <a:ext cx="644258" cy="36553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A5C92F5-A3AB-4740-ABB9-3528F5611824}"/>
              </a:ext>
            </a:extLst>
          </p:cNvPr>
          <p:cNvSpPr txBox="1"/>
          <p:nvPr/>
        </p:nvSpPr>
        <p:spPr>
          <a:xfrm>
            <a:off x="8036644" y="6356506"/>
            <a:ext cx="2925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Et </a:t>
            </a:r>
            <a:r>
              <a:rPr lang="en-GB" b="1" dirty="0" err="1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l’aventure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 commence…</a:t>
            </a:r>
          </a:p>
          <a:p>
            <a:pPr algn="ctr"/>
            <a:endParaRPr lang="en-GB" dirty="0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151E61B-6CDA-4F8D-B602-8F6EFC14A1DD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5092699" y="6067697"/>
            <a:ext cx="490552" cy="77584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E4ABD8DF-E401-409F-928E-50B4C654F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134" y="3458643"/>
            <a:ext cx="3022035" cy="1242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280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eautiful nature green worship">
            <a:extLst>
              <a:ext uri="{FF2B5EF4-FFF2-40B4-BE49-F238E27FC236}">
                <a16:creationId xmlns:a16="http://schemas.microsoft.com/office/drawing/2014/main" id="{C5F54D4A-218D-4878-B660-22CC5FDE6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" y="0"/>
            <a:ext cx="12263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A0E49-1A93-4580-8CDB-6903EC8D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59" y="2765535"/>
            <a:ext cx="6793506" cy="1621155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solidFill>
                  <a:schemeClr val="accent6">
                    <a:lumMod val="50000"/>
                  </a:schemeClr>
                </a:solidFill>
                <a:latin typeface="Edwardian Script ITC" panose="030303020407070D0804" pitchFamily="66" charset="0"/>
              </a:rPr>
              <a:t>Ils ne savaient pas que c’était impossible, alors ils l’ont fait…</a:t>
            </a:r>
            <a:endParaRPr lang="en-GB" sz="5400" b="1" dirty="0">
              <a:solidFill>
                <a:schemeClr val="accent6">
                  <a:lumMod val="50000"/>
                </a:schemeClr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4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E2A6FBB-650B-43E2-B6C9-C711491B2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86"/>
          <a:stretch/>
        </p:blipFill>
        <p:spPr>
          <a:xfrm>
            <a:off x="0" y="-20548"/>
            <a:ext cx="12192000" cy="1691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18045A-81E3-4B3F-8763-7E861BA1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90326" y="4037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6000" b="1" dirty="0">
                <a:solidFill>
                  <a:schemeClr val="accent6">
                    <a:lumMod val="50000"/>
                  </a:schemeClr>
                </a:solidFill>
                <a:latin typeface="Edwardian Script ITC" panose="030303020407070D0804" pitchFamily="66" charset="0"/>
              </a:rPr>
              <a:t>Programme</a:t>
            </a:r>
            <a:endParaRPr lang="en-GB" sz="6000" b="1" dirty="0">
              <a:solidFill>
                <a:schemeClr val="accent6">
                  <a:lumMod val="50000"/>
                </a:schemeClr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12292" name="Picture 4" descr="free tree with roots clipart download 10 free Cliparts ...">
            <a:extLst>
              <a:ext uri="{FF2B5EF4-FFF2-40B4-BE49-F238E27FC236}">
                <a16:creationId xmlns:a16="http://schemas.microsoft.com/office/drawing/2014/main" id="{EFB0CD72-35E0-441F-994D-2E71AAE24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4"/>
          <a:stretch/>
        </p:blipFill>
        <p:spPr bwMode="auto">
          <a:xfrm>
            <a:off x="90625" y="1351025"/>
            <a:ext cx="4700928" cy="5320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7BFBE275-5D55-46E5-B968-110ED459CBFA}"/>
              </a:ext>
            </a:extLst>
          </p:cNvPr>
          <p:cNvSpPr/>
          <p:nvPr/>
        </p:nvSpPr>
        <p:spPr>
          <a:xfrm flipH="1">
            <a:off x="4736637" y="1782843"/>
            <a:ext cx="565073" cy="4563778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870120-A274-4DDE-91D7-235B75028F7F}"/>
              </a:ext>
            </a:extLst>
          </p:cNvPr>
          <p:cNvSpPr txBox="1"/>
          <p:nvPr/>
        </p:nvSpPr>
        <p:spPr>
          <a:xfrm>
            <a:off x="5656320" y="3886555"/>
            <a:ext cx="1968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Le Projet</a:t>
            </a:r>
            <a:endParaRPr lang="en-GB" sz="2000" b="1" dirty="0">
              <a:solidFill>
                <a:schemeClr val="accent6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CF9C310-6EAF-49FB-8A60-BF3427AD92FB}"/>
              </a:ext>
            </a:extLst>
          </p:cNvPr>
          <p:cNvSpPr/>
          <p:nvPr/>
        </p:nvSpPr>
        <p:spPr>
          <a:xfrm>
            <a:off x="5421185" y="3931104"/>
            <a:ext cx="267727" cy="262252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1</a:t>
            </a:r>
            <a:endParaRPr lang="en-GB" b="1" dirty="0">
              <a:solidFill>
                <a:schemeClr val="accent6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61A48E7-5482-423E-9460-8592B9778129}"/>
              </a:ext>
            </a:extLst>
          </p:cNvPr>
          <p:cNvGrpSpPr/>
          <p:nvPr/>
        </p:nvGrpSpPr>
        <p:grpSpPr>
          <a:xfrm>
            <a:off x="5850394" y="5289882"/>
            <a:ext cx="2208132" cy="1290333"/>
            <a:chOff x="131079" y="3857925"/>
            <a:chExt cx="2208132" cy="1290333"/>
          </a:xfrm>
        </p:grpSpPr>
        <p:pic>
          <p:nvPicPr>
            <p:cNvPr id="12296" name="Picture 8" descr="clipart of apples in a basket 20 free Cliparts | Download ...">
              <a:extLst>
                <a:ext uri="{FF2B5EF4-FFF2-40B4-BE49-F238E27FC236}">
                  <a16:creationId xmlns:a16="http://schemas.microsoft.com/office/drawing/2014/main" id="{6A44718E-E1B9-42FD-A514-0B5033190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0094" y="3857925"/>
              <a:ext cx="1036154" cy="826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0EC5FDB-6861-46D3-BBBF-3708FEA6CFF4}"/>
                </a:ext>
              </a:extLst>
            </p:cNvPr>
            <p:cNvGrpSpPr/>
            <p:nvPr/>
          </p:nvGrpSpPr>
          <p:grpSpPr>
            <a:xfrm>
              <a:off x="131079" y="4748148"/>
              <a:ext cx="2208132" cy="400110"/>
              <a:chOff x="29672" y="4814561"/>
              <a:chExt cx="2208132" cy="40011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1113A8-BF56-4A55-BA2C-94E04C77162A}"/>
                  </a:ext>
                </a:extLst>
              </p:cNvPr>
              <p:cNvSpPr txBox="1"/>
              <p:nvPr/>
            </p:nvSpPr>
            <p:spPr>
              <a:xfrm>
                <a:off x="268850" y="4814561"/>
                <a:ext cx="19689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Les Bienfaits</a:t>
                </a:r>
                <a:endParaRPr lang="en-GB" sz="20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5A51AB8-1F11-45AD-B7C5-AFF407238F3A}"/>
                  </a:ext>
                </a:extLst>
              </p:cNvPr>
              <p:cNvSpPr/>
              <p:nvPr/>
            </p:nvSpPr>
            <p:spPr>
              <a:xfrm>
                <a:off x="29672" y="4866153"/>
                <a:ext cx="267727" cy="2622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6</a:t>
                </a:r>
                <a:endParaRPr lang="en-GB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F9640D6-2355-41A2-9603-AF4A2DD5B749}"/>
              </a:ext>
            </a:extLst>
          </p:cNvPr>
          <p:cNvGrpSpPr/>
          <p:nvPr/>
        </p:nvGrpSpPr>
        <p:grpSpPr>
          <a:xfrm rot="854974">
            <a:off x="9079676" y="1661255"/>
            <a:ext cx="2262016" cy="1484759"/>
            <a:chOff x="796325" y="1937612"/>
            <a:chExt cx="2221618" cy="16122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09A28E-FF3F-48FA-8AA3-DEAD62EE7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1181" y="1937612"/>
              <a:ext cx="1526175" cy="11078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8C436FA-8596-4AFE-929A-444D7DC65435}"/>
                </a:ext>
              </a:extLst>
            </p:cNvPr>
            <p:cNvGrpSpPr/>
            <p:nvPr/>
          </p:nvGrpSpPr>
          <p:grpSpPr>
            <a:xfrm>
              <a:off x="796325" y="3149727"/>
              <a:ext cx="2221618" cy="400110"/>
              <a:chOff x="796325" y="3149727"/>
              <a:chExt cx="2221618" cy="40011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3F2ACF-A9BB-44AF-924D-47E15C9E523F}"/>
                  </a:ext>
                </a:extLst>
              </p:cNvPr>
              <p:cNvSpPr txBox="1"/>
              <p:nvPr/>
            </p:nvSpPr>
            <p:spPr>
              <a:xfrm>
                <a:off x="1048989" y="3149727"/>
                <a:ext cx="19689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Les Inspirations</a:t>
                </a:r>
                <a:endParaRPr lang="en-GB" sz="20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8ADE4E5-24C8-46AD-BD9A-EEC1FEB2C969}"/>
                  </a:ext>
                </a:extLst>
              </p:cNvPr>
              <p:cNvSpPr/>
              <p:nvPr/>
            </p:nvSpPr>
            <p:spPr>
              <a:xfrm>
                <a:off x="796325" y="3195301"/>
                <a:ext cx="267727" cy="2622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3</a:t>
                </a:r>
                <a:endParaRPr lang="en-GB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071103-B0BE-404D-A325-734CF61257D1}"/>
              </a:ext>
            </a:extLst>
          </p:cNvPr>
          <p:cNvGrpSpPr/>
          <p:nvPr/>
        </p:nvGrpSpPr>
        <p:grpSpPr>
          <a:xfrm>
            <a:off x="6143160" y="1694200"/>
            <a:ext cx="2181451" cy="1260424"/>
            <a:chOff x="3658577" y="2118080"/>
            <a:chExt cx="2181451" cy="1260424"/>
          </a:xfrm>
        </p:grpSpPr>
        <p:pic>
          <p:nvPicPr>
            <p:cNvPr id="12302" name="Picture 14" descr="Download Clipart Transparent Library Plant Sprout Clipart ...">
              <a:extLst>
                <a:ext uri="{FF2B5EF4-FFF2-40B4-BE49-F238E27FC236}">
                  <a16:creationId xmlns:a16="http://schemas.microsoft.com/office/drawing/2014/main" id="{4A0C8581-D804-4192-A199-561EF9B10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067" y="2118080"/>
              <a:ext cx="599140" cy="839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25A767E-7F74-4D72-86DB-100C69CDF9BD}"/>
                </a:ext>
              </a:extLst>
            </p:cNvPr>
            <p:cNvGrpSpPr/>
            <p:nvPr/>
          </p:nvGrpSpPr>
          <p:grpSpPr>
            <a:xfrm>
              <a:off x="3658577" y="2978394"/>
              <a:ext cx="2181451" cy="400110"/>
              <a:chOff x="3022044" y="2699077"/>
              <a:chExt cx="2181451" cy="400110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4FB5C93-7F2E-479D-B44C-D039F3E81C4E}"/>
                  </a:ext>
                </a:extLst>
              </p:cNvPr>
              <p:cNvSpPr txBox="1"/>
              <p:nvPr/>
            </p:nvSpPr>
            <p:spPr>
              <a:xfrm>
                <a:off x="3234541" y="2699077"/>
                <a:ext cx="19689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Le Concept</a:t>
                </a:r>
                <a:endParaRPr lang="en-GB" sz="20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8626437-16EF-4289-8947-021F169DAE1C}"/>
                  </a:ext>
                </a:extLst>
              </p:cNvPr>
              <p:cNvSpPr/>
              <p:nvPr/>
            </p:nvSpPr>
            <p:spPr>
              <a:xfrm>
                <a:off x="3022044" y="2755502"/>
                <a:ext cx="267727" cy="2622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2</a:t>
                </a:r>
                <a:endParaRPr lang="en-GB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A27B9DC-0802-44FE-B2A4-4645B95B6C98}"/>
              </a:ext>
            </a:extLst>
          </p:cNvPr>
          <p:cNvGrpSpPr/>
          <p:nvPr/>
        </p:nvGrpSpPr>
        <p:grpSpPr>
          <a:xfrm>
            <a:off x="9585126" y="5609864"/>
            <a:ext cx="2206790" cy="970351"/>
            <a:chOff x="4227273" y="3645692"/>
            <a:chExt cx="2206790" cy="970351"/>
          </a:xfrm>
        </p:grpSpPr>
        <p:pic>
          <p:nvPicPr>
            <p:cNvPr id="12300" name="Picture 12" descr="Royalty Free Clip Art Of A Irrigation Clip Art, Vector ...">
              <a:extLst>
                <a:ext uri="{FF2B5EF4-FFF2-40B4-BE49-F238E27FC236}">
                  <a16:creationId xmlns:a16="http://schemas.microsoft.com/office/drawing/2014/main" id="{B4CDC034-7684-44F6-8A4E-5291A0CDF0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08" r="14850" b="16077"/>
            <a:stretch/>
          </p:blipFill>
          <p:spPr bwMode="auto">
            <a:xfrm rot="20611400">
              <a:off x="4770748" y="3645692"/>
              <a:ext cx="924139" cy="656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DBC957C-6AFF-4050-B0A0-DFE7308F7C8C}"/>
                </a:ext>
              </a:extLst>
            </p:cNvPr>
            <p:cNvGrpSpPr/>
            <p:nvPr/>
          </p:nvGrpSpPr>
          <p:grpSpPr>
            <a:xfrm>
              <a:off x="4227273" y="4215933"/>
              <a:ext cx="2206790" cy="400110"/>
              <a:chOff x="3709593" y="4414569"/>
              <a:chExt cx="2206790" cy="40011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4013A80-21A6-4F6D-A2DF-983E4EF63A55}"/>
                  </a:ext>
                </a:extLst>
              </p:cNvPr>
              <p:cNvSpPr txBox="1"/>
              <p:nvPr/>
            </p:nvSpPr>
            <p:spPr>
              <a:xfrm>
                <a:off x="3947429" y="4414569"/>
                <a:ext cx="19689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Les Finances</a:t>
                </a:r>
                <a:endParaRPr lang="en-GB" sz="20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1C2AD553-8159-4B40-A290-DD26ADD5F5CC}"/>
                  </a:ext>
                </a:extLst>
              </p:cNvPr>
              <p:cNvSpPr/>
              <p:nvPr/>
            </p:nvSpPr>
            <p:spPr>
              <a:xfrm>
                <a:off x="3709593" y="4452294"/>
                <a:ext cx="267727" cy="2622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5</a:t>
                </a:r>
                <a:endParaRPr lang="en-GB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E270B4-ECCB-484B-8EAB-5134377C5BA7}"/>
              </a:ext>
            </a:extLst>
          </p:cNvPr>
          <p:cNvGrpSpPr/>
          <p:nvPr/>
        </p:nvGrpSpPr>
        <p:grpSpPr>
          <a:xfrm>
            <a:off x="10289573" y="3888328"/>
            <a:ext cx="2241539" cy="1323513"/>
            <a:chOff x="9893306" y="5134271"/>
            <a:chExt cx="2241539" cy="132351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5D1DB10-22E4-4D35-9E3C-E4AAD63C8102}"/>
                </a:ext>
              </a:extLst>
            </p:cNvPr>
            <p:cNvGrpSpPr/>
            <p:nvPr/>
          </p:nvGrpSpPr>
          <p:grpSpPr>
            <a:xfrm>
              <a:off x="9893306" y="5738481"/>
              <a:ext cx="2241539" cy="719303"/>
              <a:chOff x="8513377" y="6260449"/>
              <a:chExt cx="2241539" cy="40011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ADD4D80-F0C4-4541-A369-EC1C679A315D}"/>
                  </a:ext>
                </a:extLst>
              </p:cNvPr>
              <p:cNvSpPr txBox="1"/>
              <p:nvPr/>
            </p:nvSpPr>
            <p:spPr>
              <a:xfrm>
                <a:off x="8785962" y="6260449"/>
                <a:ext cx="19689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Le Collectif</a:t>
                </a:r>
                <a:endParaRPr lang="en-GB" sz="2000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8859C85-1088-45DF-AF6A-9D988CDBA855}"/>
                  </a:ext>
                </a:extLst>
              </p:cNvPr>
              <p:cNvSpPr/>
              <p:nvPr/>
            </p:nvSpPr>
            <p:spPr>
              <a:xfrm>
                <a:off x="8513377" y="6271910"/>
                <a:ext cx="267727" cy="1355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rPr>
                  <a:t>4</a:t>
                </a:r>
                <a:endParaRPr lang="en-GB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616BF4-6E62-4A61-8EDD-A6B5A0B48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01971" y="5134271"/>
              <a:ext cx="1043373" cy="623872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D294678-BE8C-D86D-067F-4075D9864840}"/>
              </a:ext>
            </a:extLst>
          </p:cNvPr>
          <p:cNvGrpSpPr/>
          <p:nvPr/>
        </p:nvGrpSpPr>
        <p:grpSpPr>
          <a:xfrm>
            <a:off x="7255564" y="3243335"/>
            <a:ext cx="2703849" cy="2392173"/>
            <a:chOff x="7144954" y="3081438"/>
            <a:chExt cx="2890431" cy="25501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CCB9778-39F9-2660-EEAA-BED189815D0E}"/>
                </a:ext>
              </a:extLst>
            </p:cNvPr>
            <p:cNvGrpSpPr/>
            <p:nvPr/>
          </p:nvGrpSpPr>
          <p:grpSpPr>
            <a:xfrm>
              <a:off x="7357357" y="3081438"/>
              <a:ext cx="2678028" cy="2550168"/>
              <a:chOff x="7272699" y="2902820"/>
              <a:chExt cx="2678028" cy="255016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5CF5090-D139-42A4-80BE-75AF8F98459E}"/>
                  </a:ext>
                </a:extLst>
              </p:cNvPr>
              <p:cNvGrpSpPr/>
              <p:nvPr/>
            </p:nvGrpSpPr>
            <p:grpSpPr>
              <a:xfrm>
                <a:off x="7272699" y="2902820"/>
                <a:ext cx="2678028" cy="2550168"/>
                <a:chOff x="2249782" y="4990474"/>
                <a:chExt cx="1292175" cy="1272436"/>
              </a:xfrm>
            </p:grpSpPr>
            <p:pic>
              <p:nvPicPr>
                <p:cNvPr id="12308" name="Picture 20" descr="Explain The Life Cycle Of A Tree">
                  <a:extLst>
                    <a:ext uri="{FF2B5EF4-FFF2-40B4-BE49-F238E27FC236}">
                      <a16:creationId xmlns:a16="http://schemas.microsoft.com/office/drawing/2014/main" id="{5DD1AA59-AA86-4E83-8A44-45EA900D0A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39" t="26975" r="50387" b="14671"/>
                <a:stretch/>
              </p:blipFill>
              <p:spPr bwMode="auto">
                <a:xfrm>
                  <a:off x="2280910" y="4990474"/>
                  <a:ext cx="1124186" cy="11112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826C618-D055-433B-93F2-9D07D324D423}"/>
                    </a:ext>
                  </a:extLst>
                </p:cNvPr>
                <p:cNvSpPr txBox="1"/>
                <p:nvPr/>
              </p:nvSpPr>
              <p:spPr>
                <a:xfrm>
                  <a:off x="2249782" y="6063270"/>
                  <a:ext cx="1292175" cy="1996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2000" b="1" dirty="0">
                      <a:solidFill>
                        <a:schemeClr val="accent6">
                          <a:lumMod val="50000"/>
                        </a:schemeClr>
                      </a:solidFill>
                      <a:latin typeface="Bradley Hand ITC" panose="03070402050302030203" pitchFamily="66" charset="0"/>
                    </a:rPr>
                    <a:t>Les Prochaines Etapes</a:t>
                  </a:r>
                  <a:endPara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Bradley Hand ITC" panose="03070402050302030203" pitchFamily="66" charset="0"/>
                  </a:endParaRPr>
                </a:p>
              </p:txBody>
            </p:sp>
          </p:grpSp>
          <p:pic>
            <p:nvPicPr>
              <p:cNvPr id="12312" name="Picture 24" descr="dirt%20clipart">
                <a:extLst>
                  <a:ext uri="{FF2B5EF4-FFF2-40B4-BE49-F238E27FC236}">
                    <a16:creationId xmlns:a16="http://schemas.microsoft.com/office/drawing/2014/main" id="{06723397-D2E3-492A-99CD-E5A8600F18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46589" y="3603970"/>
                <a:ext cx="835160" cy="734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A915B00-70BA-6519-4548-3E7E156A0D7A}"/>
                </a:ext>
              </a:extLst>
            </p:cNvPr>
            <p:cNvSpPr/>
            <p:nvPr/>
          </p:nvSpPr>
          <p:spPr>
            <a:xfrm>
              <a:off x="7144954" y="5309683"/>
              <a:ext cx="267727" cy="2437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7</a:t>
              </a:r>
              <a:endParaRPr lang="en-GB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3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free tree with roots clipart download 10 free Cliparts ...">
            <a:extLst>
              <a:ext uri="{FF2B5EF4-FFF2-40B4-BE49-F238E27FC236}">
                <a16:creationId xmlns:a16="http://schemas.microsoft.com/office/drawing/2014/main" id="{47C9D503-4F0A-43BD-8779-D4454DDD0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4"/>
          <a:stretch/>
        </p:blipFill>
        <p:spPr bwMode="auto">
          <a:xfrm>
            <a:off x="9662833" y="1461876"/>
            <a:ext cx="2483374" cy="3400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5F84B719-3BA6-44DC-851D-3DBAE51342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26"/>
          <a:stretch/>
        </p:blipFill>
        <p:spPr>
          <a:xfrm>
            <a:off x="0" y="-47625"/>
            <a:ext cx="12192000" cy="15716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B36FD-D21C-46F2-99AE-EA29E1D5D824}"/>
              </a:ext>
            </a:extLst>
          </p:cNvPr>
          <p:cNvSpPr txBox="1">
            <a:spLocks/>
          </p:cNvSpPr>
          <p:nvPr/>
        </p:nvSpPr>
        <p:spPr>
          <a:xfrm>
            <a:off x="163285" y="574108"/>
            <a:ext cx="38804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Edwardian Script ITC" panose="030303020407070D0804" pitchFamily="66" charset="0"/>
                <a:ea typeface="+mj-ea"/>
                <a:cs typeface="+mj-cs"/>
              </a:rPr>
              <a:t>Le Projet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Edwardian Script ITC" panose="030303020407070D0804" pitchFamily="66" charset="0"/>
              <a:ea typeface="+mj-ea"/>
              <a:cs typeface="+mj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6EE3D81-E130-484D-BE49-270CDE9C6DE2}"/>
              </a:ext>
            </a:extLst>
          </p:cNvPr>
          <p:cNvGrpSpPr/>
          <p:nvPr/>
        </p:nvGrpSpPr>
        <p:grpSpPr>
          <a:xfrm rot="21433626">
            <a:off x="1307126" y="3115182"/>
            <a:ext cx="7181505" cy="1775072"/>
            <a:chOff x="1543366" y="3381100"/>
            <a:chExt cx="6875458" cy="1236456"/>
          </a:xfrm>
        </p:grpSpPr>
        <p:sp>
          <p:nvSpPr>
            <p:cNvPr id="68" name="Cloud 67">
              <a:extLst>
                <a:ext uri="{FF2B5EF4-FFF2-40B4-BE49-F238E27FC236}">
                  <a16:creationId xmlns:a16="http://schemas.microsoft.com/office/drawing/2014/main" id="{705DEDAA-6090-4CED-9FDD-8536BE6999A9}"/>
                </a:ext>
              </a:extLst>
            </p:cNvPr>
            <p:cNvSpPr/>
            <p:nvPr/>
          </p:nvSpPr>
          <p:spPr>
            <a:xfrm rot="10800000" flipH="1">
              <a:off x="1543366" y="3381100"/>
              <a:ext cx="6875458" cy="1236456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BA7197E-7980-4376-ABBD-38666155EC03}"/>
                </a:ext>
              </a:extLst>
            </p:cNvPr>
            <p:cNvSpPr txBox="1"/>
            <p:nvPr/>
          </p:nvSpPr>
          <p:spPr>
            <a:xfrm rot="166374">
              <a:off x="1959453" y="3651368"/>
              <a:ext cx="5729946" cy="707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entaur" panose="02030504050205020304" pitchFamily="18" charset="0"/>
                  <a:ea typeface="+mn-ea"/>
                  <a:cs typeface="+mn-cs"/>
                </a:rPr>
                <a:t>« Un éco-lieu communautaire avec un accompagnement bien-être holistique dans la reconnexion à Soi et au Tout, en harmonie avec la Nature, accessible à </a:t>
              </a:r>
              <a:r>
                <a:rPr kumimoji="0" lang="fr-FR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entaur" panose="02030504050205020304" pitchFamily="18" charset="0"/>
                  <a:ea typeface="+mn-ea"/>
                  <a:cs typeface="+mn-cs"/>
                </a:rPr>
                <a:t>tou</a:t>
              </a:r>
              <a:r>
                <a:rPr kumimoji="0" lang="fr-FR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entaur" panose="02030504050205020304" pitchFamily="18" charset="0"/>
                  <a:ea typeface="+mn-ea"/>
                  <a:cs typeface="+mn-cs"/>
                </a:rPr>
                <a:t>-</a:t>
              </a:r>
              <a:r>
                <a:rPr kumimoji="0" lang="fr-FR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entaur" panose="02030504050205020304" pitchFamily="18" charset="0"/>
                  <a:ea typeface="+mn-ea"/>
                  <a:cs typeface="+mn-cs"/>
                </a:rPr>
                <a:t>te-s</a:t>
              </a:r>
              <a:r>
                <a:rPr kumimoji="0" lang="fr-FR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entaur" panose="02030504050205020304" pitchFamily="18" charset="0"/>
                  <a:ea typeface="+mn-ea"/>
                  <a:cs typeface="+mn-cs"/>
                </a:rPr>
                <a:t>. »</a:t>
              </a:r>
              <a:endPara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090E1BB-2620-4848-8A46-43A7BA9880BA}"/>
              </a:ext>
            </a:extLst>
          </p:cNvPr>
          <p:cNvGrpSpPr/>
          <p:nvPr/>
        </p:nvGrpSpPr>
        <p:grpSpPr>
          <a:xfrm>
            <a:off x="3716428" y="1482680"/>
            <a:ext cx="1869435" cy="1571624"/>
            <a:chOff x="3298589" y="1498106"/>
            <a:chExt cx="1795389" cy="219334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1DD84DE-8221-4CF0-A1B3-0FFA57161DB8}"/>
                </a:ext>
              </a:extLst>
            </p:cNvPr>
            <p:cNvGrpSpPr/>
            <p:nvPr/>
          </p:nvGrpSpPr>
          <p:grpSpPr>
            <a:xfrm>
              <a:off x="3298589" y="1498106"/>
              <a:ext cx="1795389" cy="1720762"/>
              <a:chOff x="1424763" y="1892596"/>
              <a:chExt cx="1738423" cy="148104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795707D-6346-403C-89F3-2E991E14EB28}"/>
                  </a:ext>
                </a:extLst>
              </p:cNvPr>
              <p:cNvSpPr/>
              <p:nvPr/>
            </p:nvSpPr>
            <p:spPr>
              <a:xfrm>
                <a:off x="1424763" y="1892596"/>
                <a:ext cx="1738423" cy="1325564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Bradley Hand ITC" panose="03070402050302030203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8BA7D0-C4BE-4D57-953F-791B58EBD545}"/>
                  </a:ext>
                </a:extLst>
              </p:cNvPr>
              <p:cNvSpPr txBox="1"/>
              <p:nvPr/>
            </p:nvSpPr>
            <p:spPr>
              <a:xfrm>
                <a:off x="1487183" y="2079715"/>
                <a:ext cx="1584769" cy="1293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Lieu 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rassembleur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 pour la 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communauté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Bradley Hand ITC" panose="03070402050302030203" pitchFamily="66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8EFEFE5D-A597-4C37-A962-4D9248E64EE5}"/>
                </a:ext>
              </a:extLst>
            </p:cNvPr>
            <p:cNvSpPr/>
            <p:nvPr/>
          </p:nvSpPr>
          <p:spPr>
            <a:xfrm rot="5400000">
              <a:off x="3837635" y="3295523"/>
              <a:ext cx="641036" cy="150818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E165290-EB28-4517-B583-16D8CEF1229F}"/>
              </a:ext>
            </a:extLst>
          </p:cNvPr>
          <p:cNvGrpSpPr/>
          <p:nvPr/>
        </p:nvGrpSpPr>
        <p:grpSpPr>
          <a:xfrm>
            <a:off x="7016238" y="1559975"/>
            <a:ext cx="1775417" cy="1718520"/>
            <a:chOff x="5932591" y="1997516"/>
            <a:chExt cx="1775417" cy="17185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2529087-CB00-4490-A29E-37C0E9DC023E}"/>
                </a:ext>
              </a:extLst>
            </p:cNvPr>
            <p:cNvGrpSpPr/>
            <p:nvPr/>
          </p:nvGrpSpPr>
          <p:grpSpPr>
            <a:xfrm>
              <a:off x="5932591" y="1997516"/>
              <a:ext cx="1775417" cy="1394956"/>
              <a:chOff x="1424762" y="1999466"/>
              <a:chExt cx="1949885" cy="1315028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8F94739-4612-4830-8AB0-AF9A0EA7DECA}"/>
                  </a:ext>
                </a:extLst>
              </p:cNvPr>
              <p:cNvSpPr/>
              <p:nvPr/>
            </p:nvSpPr>
            <p:spPr>
              <a:xfrm>
                <a:off x="1547466" y="1999466"/>
                <a:ext cx="1615720" cy="1218694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Bradley Hand ITC" panose="03070402050302030203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823EA4-0EF9-422D-8B9C-D62F377EF0E8}"/>
                  </a:ext>
                </a:extLst>
              </p:cNvPr>
              <p:cNvSpPr txBox="1"/>
              <p:nvPr/>
            </p:nvSpPr>
            <p:spPr>
              <a:xfrm>
                <a:off x="1424762" y="2066886"/>
                <a:ext cx="1949885" cy="1247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Bio-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évennementiel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, festivals, 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célebrations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Bradley Hand ITC" panose="03070402050302030203" pitchFamily="66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BA53C2DC-D963-4961-8B5B-F289A2C0BC1C}"/>
                </a:ext>
              </a:extLst>
            </p:cNvPr>
            <p:cNvSpPr/>
            <p:nvPr/>
          </p:nvSpPr>
          <p:spPr>
            <a:xfrm rot="7539943">
              <a:off x="5762107" y="3320109"/>
              <a:ext cx="641036" cy="150818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855FC3E-B80C-4204-BA33-4CDFC0F787BF}"/>
              </a:ext>
            </a:extLst>
          </p:cNvPr>
          <p:cNvGrpSpPr/>
          <p:nvPr/>
        </p:nvGrpSpPr>
        <p:grpSpPr>
          <a:xfrm>
            <a:off x="8276321" y="4597851"/>
            <a:ext cx="2342644" cy="1670934"/>
            <a:chOff x="5687247" y="4913044"/>
            <a:chExt cx="2342644" cy="167093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314C0D0-21B8-46D8-BC99-0398F3E3B235}"/>
                </a:ext>
              </a:extLst>
            </p:cNvPr>
            <p:cNvGrpSpPr/>
            <p:nvPr/>
          </p:nvGrpSpPr>
          <p:grpSpPr>
            <a:xfrm>
              <a:off x="6222465" y="5074516"/>
              <a:ext cx="1807426" cy="1509462"/>
              <a:chOff x="1625456" y="1912799"/>
              <a:chExt cx="1681896" cy="1198200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E37BB0B-861B-4EAB-9A33-652E31275921}"/>
                  </a:ext>
                </a:extLst>
              </p:cNvPr>
              <p:cNvSpPr/>
              <p:nvPr/>
            </p:nvSpPr>
            <p:spPr>
              <a:xfrm>
                <a:off x="1666455" y="1912799"/>
                <a:ext cx="1497434" cy="106895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Bradley Hand ITC" panose="03070402050302030203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67E6184-4731-4B40-9EB1-64F6A6872DC8}"/>
                  </a:ext>
                </a:extLst>
              </p:cNvPr>
              <p:cNvSpPr txBox="1"/>
              <p:nvPr/>
            </p:nvSpPr>
            <p:spPr>
              <a:xfrm>
                <a:off x="1625456" y="2036032"/>
                <a:ext cx="1681896" cy="1074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Conférences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, ateliers, classes, séances, cercles, 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activités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…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A0F076F8-1DD8-4545-9E3D-9B10DD2453AE}"/>
                </a:ext>
              </a:extLst>
            </p:cNvPr>
            <p:cNvSpPr/>
            <p:nvPr/>
          </p:nvSpPr>
          <p:spPr>
            <a:xfrm rot="13045069">
              <a:off x="5687247" y="4913044"/>
              <a:ext cx="911064" cy="16791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72B7EEB-34D6-4126-938B-68B39197D58F}"/>
              </a:ext>
            </a:extLst>
          </p:cNvPr>
          <p:cNvGrpSpPr/>
          <p:nvPr/>
        </p:nvGrpSpPr>
        <p:grpSpPr>
          <a:xfrm>
            <a:off x="6870290" y="5049115"/>
            <a:ext cx="1468732" cy="1604161"/>
            <a:chOff x="8057666" y="3599382"/>
            <a:chExt cx="1252231" cy="159356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5BAC4B4-B64B-45D8-ABC8-F7B58B759B05}"/>
                </a:ext>
              </a:extLst>
            </p:cNvPr>
            <p:cNvGrpSpPr/>
            <p:nvPr/>
          </p:nvGrpSpPr>
          <p:grpSpPr>
            <a:xfrm>
              <a:off x="8057666" y="4122845"/>
              <a:ext cx="1252231" cy="1070106"/>
              <a:chOff x="1669259" y="2019118"/>
              <a:chExt cx="1528944" cy="1161737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7205D69-4FAF-4CDC-851D-7702CE09DD12}"/>
                  </a:ext>
                </a:extLst>
              </p:cNvPr>
              <p:cNvSpPr/>
              <p:nvPr/>
            </p:nvSpPr>
            <p:spPr>
              <a:xfrm>
                <a:off x="1669259" y="2048704"/>
                <a:ext cx="1500995" cy="956544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Bradley Hand ITC" panose="03070402050302030203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618183-A160-4556-A253-787873C4D263}"/>
                  </a:ext>
                </a:extLst>
              </p:cNvPr>
              <p:cNvSpPr txBox="1"/>
              <p:nvPr/>
            </p:nvSpPr>
            <p:spPr>
              <a:xfrm>
                <a:off x="1705524" y="2019118"/>
                <a:ext cx="1492679" cy="1161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Café 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alternatif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 &amp; 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éco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-camping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8895B81D-726E-49B3-83E8-D53B568188DA}"/>
                </a:ext>
              </a:extLst>
            </p:cNvPr>
            <p:cNvSpPr/>
            <p:nvPr/>
          </p:nvSpPr>
          <p:spPr>
            <a:xfrm rot="15047815">
              <a:off x="8007438" y="3837647"/>
              <a:ext cx="602829" cy="12630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C4857F-DB96-4660-A2BA-2734A333524D}"/>
              </a:ext>
            </a:extLst>
          </p:cNvPr>
          <p:cNvGrpSpPr/>
          <p:nvPr/>
        </p:nvGrpSpPr>
        <p:grpSpPr>
          <a:xfrm>
            <a:off x="4199357" y="5183828"/>
            <a:ext cx="1426136" cy="1739126"/>
            <a:chOff x="4179470" y="4849603"/>
            <a:chExt cx="1426136" cy="173912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D66DDFA-2E7F-4F0A-9A89-A7B9DC05F4BB}"/>
                </a:ext>
              </a:extLst>
            </p:cNvPr>
            <p:cNvGrpSpPr/>
            <p:nvPr/>
          </p:nvGrpSpPr>
          <p:grpSpPr>
            <a:xfrm>
              <a:off x="4179470" y="5354695"/>
              <a:ext cx="1426136" cy="1234034"/>
              <a:chOff x="1725405" y="1887119"/>
              <a:chExt cx="1465489" cy="1299872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5F8D128-F29C-4A3B-88C9-52D875A75B53}"/>
                  </a:ext>
                </a:extLst>
              </p:cNvPr>
              <p:cNvSpPr/>
              <p:nvPr/>
            </p:nvSpPr>
            <p:spPr>
              <a:xfrm>
                <a:off x="1725405" y="1887119"/>
                <a:ext cx="1437780" cy="1071759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Bradley Hand ITC" panose="03070402050302030203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82942C3-DCC3-45A5-B2DF-CE092C9DCE45}"/>
                  </a:ext>
                </a:extLst>
              </p:cNvPr>
              <p:cNvSpPr txBox="1"/>
              <p:nvPr/>
            </p:nvSpPr>
            <p:spPr>
              <a:xfrm>
                <a:off x="1753113" y="2052302"/>
                <a:ext cx="1437781" cy="1134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Reconnexion à la Nature et à Soi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8" name="Arrow: Right 47">
              <a:extLst>
                <a:ext uri="{FF2B5EF4-FFF2-40B4-BE49-F238E27FC236}">
                  <a16:creationId xmlns:a16="http://schemas.microsoft.com/office/drawing/2014/main" id="{C8D0F3A5-E944-403D-A724-C1FAF6A26DFF}"/>
                </a:ext>
              </a:extLst>
            </p:cNvPr>
            <p:cNvSpPr/>
            <p:nvPr/>
          </p:nvSpPr>
          <p:spPr>
            <a:xfrm rot="16200000">
              <a:off x="4645803" y="4995708"/>
              <a:ext cx="498982" cy="206772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466C144-DA83-4DB6-936A-F1F0B736C6E3}"/>
              </a:ext>
            </a:extLst>
          </p:cNvPr>
          <p:cNvGrpSpPr/>
          <p:nvPr/>
        </p:nvGrpSpPr>
        <p:grpSpPr>
          <a:xfrm>
            <a:off x="76538" y="4348446"/>
            <a:ext cx="1725061" cy="1027683"/>
            <a:chOff x="363638" y="4107977"/>
            <a:chExt cx="1725061" cy="102768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677CC27-A444-48A7-B6E7-914099604F9D}"/>
                </a:ext>
              </a:extLst>
            </p:cNvPr>
            <p:cNvGrpSpPr/>
            <p:nvPr/>
          </p:nvGrpSpPr>
          <p:grpSpPr>
            <a:xfrm>
              <a:off x="363638" y="4107977"/>
              <a:ext cx="1297910" cy="1027683"/>
              <a:chOff x="1637736" y="2102478"/>
              <a:chExt cx="1584717" cy="1115681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67EA479-6C8E-4C6C-ACF1-D245F6CC6F7C}"/>
                  </a:ext>
                </a:extLst>
              </p:cNvPr>
              <p:cNvSpPr/>
              <p:nvPr/>
            </p:nvSpPr>
            <p:spPr>
              <a:xfrm>
                <a:off x="1674874" y="2102478"/>
                <a:ext cx="1488312" cy="1115681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Bradley Hand ITC" panose="03070402050302030203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E46C226-1537-495F-9736-D6BAEA103169}"/>
                  </a:ext>
                </a:extLst>
              </p:cNvPr>
              <p:cNvSpPr txBox="1"/>
              <p:nvPr/>
            </p:nvSpPr>
            <p:spPr>
              <a:xfrm>
                <a:off x="1637736" y="2258154"/>
                <a:ext cx="1584717" cy="900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Potagers 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en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 permaculture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1F55CB68-B50A-4520-B0E0-FED82E0330B6}"/>
                </a:ext>
              </a:extLst>
            </p:cNvPr>
            <p:cNvSpPr/>
            <p:nvPr/>
          </p:nvSpPr>
          <p:spPr>
            <a:xfrm rot="20566824">
              <a:off x="1617460" y="4379159"/>
              <a:ext cx="471239" cy="16921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61B3CEB-9CF7-4416-8281-89C9D9D9EAB7}"/>
              </a:ext>
            </a:extLst>
          </p:cNvPr>
          <p:cNvGrpSpPr/>
          <p:nvPr/>
        </p:nvGrpSpPr>
        <p:grpSpPr>
          <a:xfrm>
            <a:off x="1307126" y="4943433"/>
            <a:ext cx="1729423" cy="1974188"/>
            <a:chOff x="1571305" y="4614023"/>
            <a:chExt cx="1729423" cy="197418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729DC38-4F1E-4344-8979-0D09B11B6B62}"/>
                </a:ext>
              </a:extLst>
            </p:cNvPr>
            <p:cNvGrpSpPr/>
            <p:nvPr/>
          </p:nvGrpSpPr>
          <p:grpSpPr>
            <a:xfrm>
              <a:off x="1571305" y="5152094"/>
              <a:ext cx="1729423" cy="1436117"/>
              <a:chOff x="1570957" y="5152094"/>
              <a:chExt cx="1729423" cy="1436117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EEA6F79-5D05-4512-A8D8-947BE18CC60C}"/>
                  </a:ext>
                </a:extLst>
              </p:cNvPr>
              <p:cNvSpPr/>
              <p:nvPr/>
            </p:nvSpPr>
            <p:spPr>
              <a:xfrm>
                <a:off x="1662888" y="5152094"/>
                <a:ext cx="1563360" cy="1232105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Bradley Hand ITC" panose="03070402050302030203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6AA5A9E-2247-4D95-8CA4-C0B0E83CB7BB}"/>
                  </a:ext>
                </a:extLst>
              </p:cNvPr>
              <p:cNvSpPr txBox="1"/>
              <p:nvPr/>
            </p:nvSpPr>
            <p:spPr>
              <a:xfrm>
                <a:off x="1570957" y="5264772"/>
                <a:ext cx="172942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Constructions 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écolos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 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en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 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biomimétisme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 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artistique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Bradley Hand ITC" panose="03070402050302030203" pitchFamily="66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8C57E90D-D8A0-41BB-9003-E2D46AB0D2E0}"/>
                </a:ext>
              </a:extLst>
            </p:cNvPr>
            <p:cNvSpPr/>
            <p:nvPr/>
          </p:nvSpPr>
          <p:spPr>
            <a:xfrm rot="18109194">
              <a:off x="2656244" y="4859132"/>
              <a:ext cx="641036" cy="150818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6FCC36D-80DD-493D-BC7F-4265A6003B10}"/>
              </a:ext>
            </a:extLst>
          </p:cNvPr>
          <p:cNvGrpSpPr/>
          <p:nvPr/>
        </p:nvGrpSpPr>
        <p:grpSpPr>
          <a:xfrm>
            <a:off x="669416" y="1959780"/>
            <a:ext cx="1688334" cy="1061667"/>
            <a:chOff x="1027611" y="2109301"/>
            <a:chExt cx="1852089" cy="126139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D759E3A-D808-4D61-98D2-EB010B31F06F}"/>
                </a:ext>
              </a:extLst>
            </p:cNvPr>
            <p:cNvGrpSpPr/>
            <p:nvPr/>
          </p:nvGrpSpPr>
          <p:grpSpPr>
            <a:xfrm>
              <a:off x="1027611" y="2109301"/>
              <a:ext cx="1433851" cy="1259743"/>
              <a:chOff x="1424763" y="1892596"/>
              <a:chExt cx="1750698" cy="1367612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BAF5538-5873-42FF-A016-66E22C200850}"/>
                  </a:ext>
                </a:extLst>
              </p:cNvPr>
              <p:cNvSpPr/>
              <p:nvPr/>
            </p:nvSpPr>
            <p:spPr>
              <a:xfrm>
                <a:off x="1424763" y="1892596"/>
                <a:ext cx="1738423" cy="1325564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Bradley Hand ITC" panose="03070402050302030203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71DA21A-FAAB-4AD8-8E72-8C98C8859B5C}"/>
                  </a:ext>
                </a:extLst>
              </p:cNvPr>
              <p:cNvSpPr txBox="1"/>
              <p:nvPr/>
            </p:nvSpPr>
            <p:spPr>
              <a:xfrm>
                <a:off x="1437038" y="2057337"/>
                <a:ext cx="1738423" cy="1202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Ecovillage 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d’habitats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 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Bradley Hand ITC" panose="03070402050302030203" pitchFamily="66" charset="0"/>
                    <a:ea typeface="+mn-ea"/>
                    <a:cs typeface="+mn-cs"/>
                  </a:rPr>
                  <a:t>légers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Bradley Hand ITC" panose="03070402050302030203" pitchFamily="66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5" name="Arrow: Right 64">
              <a:extLst>
                <a:ext uri="{FF2B5EF4-FFF2-40B4-BE49-F238E27FC236}">
                  <a16:creationId xmlns:a16="http://schemas.microsoft.com/office/drawing/2014/main" id="{B49677E5-3BD6-4423-A55E-9ED8B62B651F}"/>
                </a:ext>
              </a:extLst>
            </p:cNvPr>
            <p:cNvSpPr/>
            <p:nvPr/>
          </p:nvSpPr>
          <p:spPr>
            <a:xfrm rot="2699163">
              <a:off x="2238664" y="3219873"/>
              <a:ext cx="641036" cy="150818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64C4B1A6-A640-4A75-8583-D63193336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55"/>
          <a:stretch/>
        </p:blipFill>
        <p:spPr>
          <a:xfrm>
            <a:off x="0" y="0"/>
            <a:ext cx="12192000" cy="18622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C8F64B-CBDA-4650-8F7D-A5EF7762A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b="1" dirty="0">
                <a:solidFill>
                  <a:schemeClr val="accent6">
                    <a:lumMod val="50000"/>
                  </a:schemeClr>
                </a:solidFill>
                <a:latin typeface="Edwardian Script ITC" panose="030303020407070D0804" pitchFamily="66" charset="0"/>
              </a:rPr>
              <a:t>Le Lieu</a:t>
            </a:r>
            <a:endParaRPr lang="en-GB" sz="4400" b="1" dirty="0">
              <a:solidFill>
                <a:schemeClr val="accent6">
                  <a:lumMod val="50000"/>
                </a:schemeClr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4" name="Picture 2" descr="Région: Robert Borrel monte en puissance - Métropole Genève">
            <a:extLst>
              <a:ext uri="{FF2B5EF4-FFF2-40B4-BE49-F238E27FC236}">
                <a16:creationId xmlns:a16="http://schemas.microsoft.com/office/drawing/2014/main" id="{C82495C1-8E83-424D-9A25-E65F0007D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"/>
          <a:stretch/>
        </p:blipFill>
        <p:spPr bwMode="auto">
          <a:xfrm>
            <a:off x="2930393" y="1428360"/>
            <a:ext cx="5619750" cy="5187445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6ADC50-0DA9-41F8-9523-AC4443552F97}"/>
              </a:ext>
            </a:extLst>
          </p:cNvPr>
          <p:cNvSpPr txBox="1"/>
          <p:nvPr/>
        </p:nvSpPr>
        <p:spPr>
          <a:xfrm flipH="1">
            <a:off x="9109486" y="1710345"/>
            <a:ext cx="6343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Territoire d’implantation</a:t>
            </a:r>
            <a:r>
              <a:rPr lang="fr-FR" sz="2000" b="1" dirty="0">
                <a:latin typeface="Bradley Hand ITC" panose="03070402050302030203" pitchFamily="66" charset="0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00B0E5-959D-4A23-A4C3-6FC0B07C3E31}"/>
              </a:ext>
            </a:extLst>
          </p:cNvPr>
          <p:cNvSpPr txBox="1"/>
          <p:nvPr/>
        </p:nvSpPr>
        <p:spPr>
          <a:xfrm>
            <a:off x="8881166" y="2480281"/>
            <a:ext cx="3400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Plan A: </a:t>
            </a:r>
          </a:p>
          <a:p>
            <a:pPr algn="ctr"/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Grand-Genève E/SE</a:t>
            </a:r>
          </a:p>
          <a:p>
            <a:pPr algn="ctr"/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Haute-Savoie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E87F4F-6089-4D8D-9F73-51F82670448B}"/>
              </a:ext>
            </a:extLst>
          </p:cNvPr>
          <p:cNvSpPr txBox="1"/>
          <p:nvPr/>
        </p:nvSpPr>
        <p:spPr>
          <a:xfrm>
            <a:off x="8765491" y="4738064"/>
            <a:ext cx="3400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Plan B: </a:t>
            </a:r>
          </a:p>
          <a:p>
            <a:pPr algn="ctr"/>
            <a:r>
              <a:rPr lang="fr-FR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La Vallée Verte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8CA12E9-EA3E-44BA-8061-3DC1558D740A}"/>
              </a:ext>
            </a:extLst>
          </p:cNvPr>
          <p:cNvGrpSpPr/>
          <p:nvPr/>
        </p:nvGrpSpPr>
        <p:grpSpPr>
          <a:xfrm>
            <a:off x="6134773" y="3196707"/>
            <a:ext cx="3331837" cy="2751535"/>
            <a:chOff x="6134773" y="3196707"/>
            <a:chExt cx="3331837" cy="275153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0B63281-6EA7-42F0-BD06-CD4A8262BF28}"/>
                </a:ext>
              </a:extLst>
            </p:cNvPr>
            <p:cNvSpPr/>
            <p:nvPr/>
          </p:nvSpPr>
          <p:spPr>
            <a:xfrm rot="2338153">
              <a:off x="6134773" y="3527889"/>
              <a:ext cx="1861378" cy="2420353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0AB1109-7335-409C-92B3-3EB64C44CF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1914" y="3196707"/>
              <a:ext cx="1614696" cy="570223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53FF6A-7EC8-44F1-B12B-F42A7D51D8EC}"/>
              </a:ext>
            </a:extLst>
          </p:cNvPr>
          <p:cNvCxnSpPr>
            <a:cxnSpLocks/>
          </p:cNvCxnSpPr>
          <p:nvPr/>
        </p:nvCxnSpPr>
        <p:spPr>
          <a:xfrm flipH="1" flipV="1">
            <a:off x="7761174" y="4286768"/>
            <a:ext cx="1802550" cy="658202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757D7D-59F5-451D-AF05-F74422D83859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2354601" y="4286768"/>
            <a:ext cx="3226181" cy="761624"/>
          </a:xfrm>
          <a:prstGeom prst="line">
            <a:avLst/>
          </a:prstGeom>
          <a:ln w="19050">
            <a:solidFill>
              <a:srgbClr val="993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9E7EBB-731E-45BE-8310-E1AF09918687}"/>
              </a:ext>
            </a:extLst>
          </p:cNvPr>
          <p:cNvCxnSpPr>
            <a:cxnSpLocks/>
          </p:cNvCxnSpPr>
          <p:nvPr/>
        </p:nvCxnSpPr>
        <p:spPr>
          <a:xfrm flipV="1">
            <a:off x="1798982" y="5321058"/>
            <a:ext cx="3450776" cy="463516"/>
          </a:xfrm>
          <a:prstGeom prst="line">
            <a:avLst/>
          </a:prstGeom>
          <a:ln w="19050">
            <a:solidFill>
              <a:srgbClr val="993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1F1A5E-69FA-48BB-ADF6-00DA52A14B52}"/>
              </a:ext>
            </a:extLst>
          </p:cNvPr>
          <p:cNvCxnSpPr>
            <a:cxnSpLocks/>
          </p:cNvCxnSpPr>
          <p:nvPr/>
        </p:nvCxnSpPr>
        <p:spPr>
          <a:xfrm>
            <a:off x="1583634" y="2753923"/>
            <a:ext cx="5167800" cy="272874"/>
          </a:xfrm>
          <a:prstGeom prst="line">
            <a:avLst/>
          </a:prstGeom>
          <a:ln w="19050">
            <a:solidFill>
              <a:srgbClr val="993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F36C4D5-99DD-421E-89C4-ED2BEA5D4DDE}"/>
              </a:ext>
            </a:extLst>
          </p:cNvPr>
          <p:cNvSpPr txBox="1"/>
          <p:nvPr/>
        </p:nvSpPr>
        <p:spPr>
          <a:xfrm>
            <a:off x="126736" y="2449772"/>
            <a:ext cx="197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993300"/>
                </a:solidFill>
                <a:latin typeface="Bradley Hand ITC" panose="03070402050302030203" pitchFamily="66" charset="0"/>
              </a:rPr>
              <a:t>L’Espace Enchanté (</a:t>
            </a:r>
            <a:r>
              <a:rPr lang="fr-FR" sz="1400" dirty="0" err="1">
                <a:solidFill>
                  <a:srgbClr val="993300"/>
                </a:solidFill>
                <a:latin typeface="Bradley Hand ITC" panose="03070402050302030203" pitchFamily="66" charset="0"/>
              </a:rPr>
              <a:t>Yvoire</a:t>
            </a:r>
            <a:r>
              <a:rPr lang="fr-FR" dirty="0">
                <a:solidFill>
                  <a:srgbClr val="993300"/>
                </a:solidFill>
                <a:latin typeface="Bradley Hand ITC" panose="03070402050302030203" pitchFamily="66" charset="0"/>
              </a:rPr>
              <a:t>)</a:t>
            </a:r>
            <a:endParaRPr lang="en-GB" dirty="0">
              <a:solidFill>
                <a:srgbClr val="9933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5C18F8-180E-404C-B45B-90FFE58128FA}"/>
              </a:ext>
            </a:extLst>
          </p:cNvPr>
          <p:cNvSpPr txBox="1"/>
          <p:nvPr/>
        </p:nvSpPr>
        <p:spPr>
          <a:xfrm>
            <a:off x="-22228" y="4786782"/>
            <a:ext cx="2376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993300"/>
                </a:solidFill>
                <a:latin typeface="Bradley Hand ITC" panose="03070402050302030203" pitchFamily="66" charset="0"/>
              </a:rPr>
              <a:t>Les Jardins de </a:t>
            </a:r>
            <a:r>
              <a:rPr lang="fr-FR" sz="1400" dirty="0" err="1">
                <a:solidFill>
                  <a:srgbClr val="993300"/>
                </a:solidFill>
                <a:latin typeface="Bradley Hand ITC" panose="03070402050302030203" pitchFamily="66" charset="0"/>
              </a:rPr>
              <a:t>Mamajah</a:t>
            </a:r>
            <a:r>
              <a:rPr lang="fr-FR" sz="1400" dirty="0">
                <a:solidFill>
                  <a:srgbClr val="993300"/>
                </a:solidFill>
                <a:latin typeface="Bradley Hand ITC" panose="03070402050302030203" pitchFamily="66" charset="0"/>
              </a:rPr>
              <a:t> (Bernex CH)</a:t>
            </a:r>
            <a:endParaRPr lang="en-GB" sz="1400" dirty="0">
              <a:solidFill>
                <a:srgbClr val="9933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1AFBE5-1949-4A41-8776-FAD5CF9C5986}"/>
              </a:ext>
            </a:extLst>
          </p:cNvPr>
          <p:cNvSpPr txBox="1"/>
          <p:nvPr/>
        </p:nvSpPr>
        <p:spPr>
          <a:xfrm>
            <a:off x="533390" y="5534020"/>
            <a:ext cx="1480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993300"/>
                </a:solidFill>
                <a:latin typeface="Bradley Hand ITC" panose="03070402050302030203" pitchFamily="66" charset="0"/>
              </a:rPr>
              <a:t>Le Terroir (Présilly)</a:t>
            </a:r>
            <a:endParaRPr lang="en-GB" dirty="0">
              <a:solidFill>
                <a:srgbClr val="993300"/>
              </a:solidFill>
              <a:latin typeface="Bradley Hand ITC" panose="03070402050302030203" pitchFamily="66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BE99A42-73AA-4E7C-A54B-EDCDD61D22B2}"/>
              </a:ext>
            </a:extLst>
          </p:cNvPr>
          <p:cNvCxnSpPr>
            <a:cxnSpLocks/>
          </p:cNvCxnSpPr>
          <p:nvPr/>
        </p:nvCxnSpPr>
        <p:spPr>
          <a:xfrm>
            <a:off x="2139253" y="3940333"/>
            <a:ext cx="2679327" cy="285285"/>
          </a:xfrm>
          <a:prstGeom prst="line">
            <a:avLst/>
          </a:prstGeom>
          <a:ln w="19050">
            <a:solidFill>
              <a:srgbClr val="993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3B7B257-8ADF-4AF7-959A-68B44460F751}"/>
              </a:ext>
            </a:extLst>
          </p:cNvPr>
          <p:cNvSpPr txBox="1"/>
          <p:nvPr/>
        </p:nvSpPr>
        <p:spPr>
          <a:xfrm>
            <a:off x="85243" y="3526555"/>
            <a:ext cx="2376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993300"/>
                </a:solidFill>
                <a:latin typeface="Bradley Hand ITC" panose="03070402050302030203" pitchFamily="66" charset="0"/>
              </a:rPr>
              <a:t>Centre Nature du Vallon de l’</a:t>
            </a:r>
            <a:r>
              <a:rPr lang="fr-FR" sz="1400" dirty="0" err="1">
                <a:solidFill>
                  <a:srgbClr val="993300"/>
                </a:solidFill>
                <a:latin typeface="Bradley Hand ITC" panose="03070402050302030203" pitchFamily="66" charset="0"/>
              </a:rPr>
              <a:t>Allondon</a:t>
            </a:r>
            <a:r>
              <a:rPr lang="fr-FR" sz="1400" dirty="0">
                <a:solidFill>
                  <a:srgbClr val="993300"/>
                </a:solidFill>
                <a:latin typeface="Bradley Hand ITC" panose="03070402050302030203" pitchFamily="66" charset="0"/>
              </a:rPr>
              <a:t> (CH)</a:t>
            </a:r>
            <a:endParaRPr lang="en-GB" sz="1400" dirty="0">
              <a:solidFill>
                <a:srgbClr val="9933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E036EEC-C189-439D-9062-1A873413A489}"/>
              </a:ext>
            </a:extLst>
          </p:cNvPr>
          <p:cNvSpPr txBox="1"/>
          <p:nvPr/>
        </p:nvSpPr>
        <p:spPr>
          <a:xfrm>
            <a:off x="126735" y="6572922"/>
            <a:ext cx="280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993300"/>
                </a:solidFill>
                <a:latin typeface="Bradley Hand ITC" panose="03070402050302030203" pitchFamily="66" charset="0"/>
              </a:rPr>
              <a:t>* Collaborateurs potentiels…</a:t>
            </a:r>
            <a:endParaRPr lang="en-GB" sz="1400" dirty="0">
              <a:solidFill>
                <a:srgbClr val="9933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97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32" grpId="0"/>
      <p:bldP spid="33" grpId="0"/>
      <p:bldP spid="34" grpId="0"/>
      <p:bldP spid="40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4BA6CA0B-2BF8-45F7-B547-8B582F8E7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 Box 10">
            <a:extLst>
              <a:ext uri="{FF2B5EF4-FFF2-40B4-BE49-F238E27FC236}">
                <a16:creationId xmlns:a16="http://schemas.microsoft.com/office/drawing/2014/main" id="{A82716D9-8F59-4D7D-A1A0-5DE1F7BBC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500" y="5858933"/>
            <a:ext cx="4385815" cy="900247"/>
          </a:xfrm>
          <a:prstGeom prst="rect">
            <a:avLst/>
          </a:prstGeom>
          <a:solidFill>
            <a:srgbClr val="FFFFFF">
              <a:alpha val="85000"/>
            </a:srgbClr>
          </a:solidFill>
          <a:ln w="6350">
            <a:solidFill>
              <a:srgbClr val="70AD47"/>
            </a:solidFill>
            <a:prstDash val="lgDash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kumimoji="0" lang="fr-FR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fr-FR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gende</a:t>
            </a:r>
            <a:r>
              <a:rPr kumimoji="0" lang="fr-FR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kumimoji="0" lang="fr-FR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fr-FR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en-US" sz="1100" b="1" i="0" u="none" strike="noStrike" cap="none" normalizeH="0" baseline="0" dirty="0">
                <a:ln>
                  <a:noFill/>
                </a:ln>
                <a:solidFill>
                  <a:srgbClr val="5B9BD5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Les 4 types d</a:t>
            </a:r>
            <a:r>
              <a:rPr kumimoji="0" lang="fr-FR" altLang="en-US" sz="1100" b="1" i="0" u="none" strike="noStrike" cap="none" normalizeH="0" baseline="0" dirty="0">
                <a:ln>
                  <a:noFill/>
                </a:ln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kumimoji="0" lang="fr-FR" altLang="en-US" sz="1100" b="1" i="0" u="none" strike="noStrike" cap="none" normalizeH="0" baseline="0" dirty="0">
                <a:ln>
                  <a:noFill/>
                </a:ln>
                <a:solidFill>
                  <a:srgbClr val="5B9BD5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intelligence (r</a:t>
            </a:r>
            <a:r>
              <a:rPr kumimoji="0" lang="fr-FR" altLang="en-US" sz="1100" b="1" i="0" u="none" strike="noStrike" cap="none" normalizeH="0" baseline="0" dirty="0">
                <a:ln>
                  <a:noFill/>
                </a:ln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fr-FR" altLang="en-US" sz="1100" b="1" i="0" u="none" strike="noStrike" cap="none" normalizeH="0" baseline="0" dirty="0">
                <a:ln>
                  <a:noFill/>
                </a:ln>
                <a:solidFill>
                  <a:srgbClr val="5B9BD5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f. C.J. Jung)</a:t>
            </a:r>
            <a:r>
              <a:rPr lang="fr-FR" altLang="en-US" sz="800" b="1" dirty="0">
                <a:solidFill>
                  <a:srgbClr val="ED7D3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en-US" sz="1100" b="1" dirty="0">
                <a:solidFill>
                  <a:srgbClr val="ED7D3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Les 4 dimensions des </a:t>
            </a:r>
            <a:r>
              <a:rPr lang="fr-FR" altLang="en-US" sz="1100" b="1" dirty="0">
                <a:solidFill>
                  <a:srgbClr val="ED7D3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lang="fr-FR" altLang="en-US" sz="1100" b="1" dirty="0">
                <a:solidFill>
                  <a:srgbClr val="ED7D3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covillages (r</a:t>
            </a:r>
            <a:r>
              <a:rPr lang="fr-FR" altLang="en-US" sz="1100" b="1" dirty="0">
                <a:solidFill>
                  <a:srgbClr val="ED7D3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lang="fr-FR" altLang="en-US" sz="1100" b="1" dirty="0">
                <a:solidFill>
                  <a:srgbClr val="ED7D3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f. GEN Global Ecovillage Network)</a:t>
            </a:r>
            <a:endParaRPr lang="fr-FR" altLang="en-US" sz="1100" dirty="0"/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1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Les objectifs secondaires</a:t>
            </a:r>
            <a:endParaRPr kumimoji="0" lang="fr-FR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1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kumimoji="0" lang="fr-FR" altLang="en-US" sz="11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kumimoji="0" lang="fr-FR" altLang="en-US" sz="11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objectif final    </a:t>
            </a:r>
            <a:endParaRPr kumimoji="0" lang="fr-FR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08D1E5F-0B53-4324-8144-7D0F6F1EBAB2}"/>
              </a:ext>
            </a:extLst>
          </p:cNvPr>
          <p:cNvGrpSpPr/>
          <p:nvPr/>
        </p:nvGrpSpPr>
        <p:grpSpPr>
          <a:xfrm>
            <a:off x="1376229" y="106133"/>
            <a:ext cx="12699928" cy="6050440"/>
            <a:chOff x="1406597" y="-190500"/>
            <a:chExt cx="12699928" cy="605044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F6DF634-9B76-4A9C-94F0-F881AC239DA4}"/>
                </a:ext>
              </a:extLst>
            </p:cNvPr>
            <p:cNvSpPr/>
            <p:nvPr/>
          </p:nvSpPr>
          <p:spPr>
            <a:xfrm>
              <a:off x="1406597" y="211027"/>
              <a:ext cx="8666224" cy="5648913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1E39F11-FA7D-45EF-B38C-27F77C7AA00D}"/>
                </a:ext>
              </a:extLst>
            </p:cNvPr>
            <p:cNvGrpSpPr/>
            <p:nvPr/>
          </p:nvGrpSpPr>
          <p:grpSpPr>
            <a:xfrm>
              <a:off x="4970116" y="1222174"/>
              <a:ext cx="3520129" cy="2003589"/>
              <a:chOff x="0" y="0"/>
              <a:chExt cx="3062735" cy="220067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D68F496-AD6F-444C-A34D-B5F8123C77A6}"/>
                  </a:ext>
                </a:extLst>
              </p:cNvPr>
              <p:cNvSpPr/>
              <p:nvPr/>
            </p:nvSpPr>
            <p:spPr>
              <a:xfrm>
                <a:off x="0" y="0"/>
                <a:ext cx="1346200" cy="679450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7" name="Text Box 2">
                <a:extLst>
                  <a:ext uri="{FF2B5EF4-FFF2-40B4-BE49-F238E27FC236}">
                    <a16:creationId xmlns:a16="http://schemas.microsoft.com/office/drawing/2014/main" id="{6696CF18-D7C6-4F4B-8AB5-33D78E1C7B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6285" y="1813320"/>
                <a:ext cx="806450" cy="387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rgbClr val="5B9BD5"/>
                    </a:solidFill>
                    <a:effectLst/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Pensée</a:t>
                </a:r>
                <a:endParaRPr lang="en-GB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21EA56A-E572-4D32-8A68-CFF045E356EF}"/>
                </a:ext>
              </a:extLst>
            </p:cNvPr>
            <p:cNvGrpSpPr/>
            <p:nvPr/>
          </p:nvGrpSpPr>
          <p:grpSpPr>
            <a:xfrm>
              <a:off x="2808942" y="2733373"/>
              <a:ext cx="1277206" cy="625743"/>
              <a:chOff x="0" y="0"/>
              <a:chExt cx="1346200" cy="67945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A0D1A86-1620-4135-8F96-FFA6EC8C1219}"/>
                  </a:ext>
                </a:extLst>
              </p:cNvPr>
              <p:cNvSpPr/>
              <p:nvPr/>
            </p:nvSpPr>
            <p:spPr>
              <a:xfrm>
                <a:off x="0" y="0"/>
                <a:ext cx="1346200" cy="679450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0" name="Text Box 2">
                <a:extLst>
                  <a:ext uri="{FF2B5EF4-FFF2-40B4-BE49-F238E27FC236}">
                    <a16:creationId xmlns:a16="http://schemas.microsoft.com/office/drawing/2014/main" id="{52D8D807-2031-45E5-B1BA-2E2F13730D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757" y="142693"/>
                <a:ext cx="1174750" cy="387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rgbClr val="5B9BD5"/>
                    </a:solidFill>
                    <a:effectLst/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Emotions</a:t>
                </a:r>
                <a:r>
                  <a: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GB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157347E-AF33-4EB8-A8AC-0F4DAE71BEFE}"/>
                </a:ext>
              </a:extLst>
            </p:cNvPr>
            <p:cNvGrpSpPr/>
            <p:nvPr/>
          </p:nvGrpSpPr>
          <p:grpSpPr>
            <a:xfrm>
              <a:off x="4982653" y="1332893"/>
              <a:ext cx="1547244" cy="3519884"/>
              <a:chOff x="0" y="-3186663"/>
              <a:chExt cx="1346200" cy="386611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5C2136D-EAF5-4F44-A615-E1366A072E24}"/>
                  </a:ext>
                </a:extLst>
              </p:cNvPr>
              <p:cNvSpPr/>
              <p:nvPr/>
            </p:nvSpPr>
            <p:spPr>
              <a:xfrm>
                <a:off x="0" y="0"/>
                <a:ext cx="1346200" cy="679450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3" name="Text Box 2">
                <a:extLst>
                  <a:ext uri="{FF2B5EF4-FFF2-40B4-BE49-F238E27FC236}">
                    <a16:creationId xmlns:a16="http://schemas.microsoft.com/office/drawing/2014/main" id="{61924DC0-BD36-4072-8733-4344639D28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043" y="-3186663"/>
                <a:ext cx="806450" cy="387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rgbClr val="5B9BD5"/>
                    </a:solidFill>
                    <a:effectLst/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5 Sens</a:t>
                </a:r>
                <a:endParaRPr lang="en-GB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5D32F0E-A434-4B08-BF9F-E61997070495}"/>
                </a:ext>
              </a:extLst>
            </p:cNvPr>
            <p:cNvGrpSpPr/>
            <p:nvPr/>
          </p:nvGrpSpPr>
          <p:grpSpPr>
            <a:xfrm>
              <a:off x="5204517" y="2736944"/>
              <a:ext cx="3459677" cy="1992583"/>
              <a:chOff x="-2327659" y="0"/>
              <a:chExt cx="3673859" cy="218858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D979AFA-A671-4001-B1E0-DF64C4D85774}"/>
                  </a:ext>
                </a:extLst>
              </p:cNvPr>
              <p:cNvSpPr/>
              <p:nvPr/>
            </p:nvSpPr>
            <p:spPr>
              <a:xfrm>
                <a:off x="0" y="0"/>
                <a:ext cx="1346200" cy="679450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16" name="Text Box 2">
                <a:extLst>
                  <a:ext uri="{FF2B5EF4-FFF2-40B4-BE49-F238E27FC236}">
                    <a16:creationId xmlns:a16="http://schemas.microsoft.com/office/drawing/2014/main" id="{F103282A-B29F-414A-8B3A-1B7BECE5CA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327659" y="1801231"/>
                <a:ext cx="1136650" cy="387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rgbClr val="5B9BD5"/>
                    </a:solidFill>
                    <a:effectLst/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Intuition</a:t>
                </a:r>
                <a:endParaRPr lang="en-GB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023B7F1-21F0-4D97-A5A6-0EFA5549E280}"/>
                </a:ext>
              </a:extLst>
            </p:cNvPr>
            <p:cNvGrpSpPr/>
            <p:nvPr/>
          </p:nvGrpSpPr>
          <p:grpSpPr>
            <a:xfrm>
              <a:off x="4982653" y="2726183"/>
              <a:ext cx="1514985" cy="618602"/>
              <a:chOff x="4919153" y="2748224"/>
              <a:chExt cx="1547244" cy="618602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B07D1714-975F-4AD1-8D9B-789638AC1710}"/>
                  </a:ext>
                </a:extLst>
              </p:cNvPr>
              <p:cNvSpPr/>
              <p:nvPr/>
            </p:nvSpPr>
            <p:spPr>
              <a:xfrm>
                <a:off x="4919153" y="2748224"/>
                <a:ext cx="1547244" cy="618602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7" name="Text Box 2">
                <a:extLst>
                  <a:ext uri="{FF2B5EF4-FFF2-40B4-BE49-F238E27FC236}">
                    <a16:creationId xmlns:a16="http://schemas.microsoft.com/office/drawing/2014/main" id="{EE61998F-9D9E-48CF-B53E-0D8A2D1976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8666" y="2858797"/>
                <a:ext cx="1321528" cy="355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en-US" sz="20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Bien-Être</a:t>
                </a:r>
                <a:endParaRPr kumimoji="0" lang="fr-FR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9" name="Text Box 35">
              <a:extLst>
                <a:ext uri="{FF2B5EF4-FFF2-40B4-BE49-F238E27FC236}">
                  <a16:creationId xmlns:a16="http://schemas.microsoft.com/office/drawing/2014/main" id="{E7A69EEE-0C00-46E7-851F-E9721723D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7372" y="2432902"/>
              <a:ext cx="477698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600" b="1" i="0" u="none" strike="noStrike" cap="none" normalizeH="0" baseline="0" dirty="0">
                  <a:ln>
                    <a:noFill/>
                  </a:ln>
                  <a:solidFill>
                    <a:srgbClr val="70AD47"/>
                  </a:solidFill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Air</a:t>
              </a:r>
              <a:endParaRPr kumimoji="0" lang="fr-F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Text Box 36">
              <a:extLst>
                <a:ext uri="{FF2B5EF4-FFF2-40B4-BE49-F238E27FC236}">
                  <a16:creationId xmlns:a16="http://schemas.microsoft.com/office/drawing/2014/main" id="{5278CBD3-8D70-4060-9FF2-F308956DC5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9215" y="779637"/>
              <a:ext cx="702755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600" b="1" i="0" u="none" strike="noStrike" cap="none" normalizeH="0" baseline="0" dirty="0">
                  <a:ln>
                    <a:noFill/>
                  </a:ln>
                  <a:solidFill>
                    <a:srgbClr val="70AD47"/>
                  </a:solidFill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Terre</a:t>
              </a:r>
              <a:endParaRPr kumimoji="0" lang="fr-F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Text Box 32">
              <a:extLst>
                <a:ext uri="{FF2B5EF4-FFF2-40B4-BE49-F238E27FC236}">
                  <a16:creationId xmlns:a16="http://schemas.microsoft.com/office/drawing/2014/main" id="{05031DAA-85EA-4C19-903E-40E45329B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4447" y="4956749"/>
              <a:ext cx="58420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600" b="1" i="0" u="none" strike="noStrike" cap="none" normalizeH="0" baseline="0" dirty="0">
                  <a:ln>
                    <a:noFill/>
                  </a:ln>
                  <a:solidFill>
                    <a:srgbClr val="70AD47"/>
                  </a:solidFill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Feu</a:t>
              </a:r>
              <a:endParaRPr kumimoji="0" lang="fr-F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Text Box 30">
              <a:extLst>
                <a:ext uri="{FF2B5EF4-FFF2-40B4-BE49-F238E27FC236}">
                  <a16:creationId xmlns:a16="http://schemas.microsoft.com/office/drawing/2014/main" id="{07066E62-A3B7-4968-818D-5A43F449AE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1670" y="2428796"/>
              <a:ext cx="584201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600" b="1" i="0" u="none" strike="noStrike" cap="none" normalizeH="0" baseline="0" dirty="0">
                  <a:ln>
                    <a:noFill/>
                  </a:ln>
                  <a:solidFill>
                    <a:srgbClr val="70AD47"/>
                  </a:solidFill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Eau</a:t>
              </a:r>
              <a:endParaRPr kumimoji="0" lang="fr-F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Text Box 31">
              <a:extLst>
                <a:ext uri="{FF2B5EF4-FFF2-40B4-BE49-F238E27FC236}">
                  <a16:creationId xmlns:a16="http://schemas.microsoft.com/office/drawing/2014/main" id="{E411C421-6EF0-414E-B744-E88023B87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3635" y="3373701"/>
              <a:ext cx="74295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en-US" sz="1600" b="1" dirty="0">
                  <a:latin typeface="Bradley Hand ITC" panose="03070402050302030203" pitchFamily="66" charset="0"/>
                  <a:cs typeface="Arial" panose="020B0604020202020204" pitchFamily="34" charset="0"/>
                </a:rPr>
                <a:t>Ouest</a:t>
              </a:r>
              <a:endParaRPr kumimoji="0" lang="fr-FR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Text Box 33">
              <a:extLst>
                <a:ext uri="{FF2B5EF4-FFF2-40B4-BE49-F238E27FC236}">
                  <a16:creationId xmlns:a16="http://schemas.microsoft.com/office/drawing/2014/main" id="{E69B1C6F-10F3-4347-8FC3-00F4C998C0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4334" y="3373701"/>
              <a:ext cx="74295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600" b="1" i="0" u="none" strike="noStrike" cap="none" normalizeH="0" baseline="0" dirty="0">
                  <a:ln>
                    <a:noFill/>
                  </a:ln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Est</a:t>
              </a:r>
              <a:endParaRPr kumimoji="0" lang="fr-FR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Text Box 37">
              <a:extLst>
                <a:ext uri="{FF2B5EF4-FFF2-40B4-BE49-F238E27FC236}">
                  <a16:creationId xmlns:a16="http://schemas.microsoft.com/office/drawing/2014/main" id="{38D5EF63-4F53-4C02-B746-DBBBCA8ED1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5703" y="4966885"/>
              <a:ext cx="742950" cy="436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600" b="1" i="0" u="none" strike="noStrike" cap="none" normalizeH="0" baseline="0" dirty="0">
                  <a:ln>
                    <a:noFill/>
                  </a:ln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Sud</a:t>
              </a:r>
              <a:endParaRPr kumimoji="0" lang="fr-FR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Text Box 34">
              <a:extLst>
                <a:ext uri="{FF2B5EF4-FFF2-40B4-BE49-F238E27FC236}">
                  <a16:creationId xmlns:a16="http://schemas.microsoft.com/office/drawing/2014/main" id="{4168AE63-8A2E-4DBC-82AF-114025C74B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3528" y="768776"/>
              <a:ext cx="74295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600" b="1" i="0" u="none" strike="noStrike" cap="none" normalizeH="0" baseline="0" dirty="0">
                  <a:ln>
                    <a:noFill/>
                  </a:ln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Nord</a:t>
              </a:r>
              <a:r>
                <a:rPr kumimoji="0" lang="fr-FR" altLang="en-US" b="1" i="0" u="none" strike="noStrike" cap="none" normalizeH="0" baseline="0" dirty="0">
                  <a:ln>
                    <a:noFill/>
                  </a:ln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         </a:t>
              </a:r>
              <a:endParaRPr kumimoji="0" lang="fr-FR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Text Box 2">
              <a:extLst>
                <a:ext uri="{FF2B5EF4-FFF2-40B4-BE49-F238E27FC236}">
                  <a16:creationId xmlns:a16="http://schemas.microsoft.com/office/drawing/2014/main" id="{34F9E843-F6F8-48A8-ACD7-3E498422F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020000">
              <a:off x="3886395" y="1922922"/>
              <a:ext cx="806450" cy="38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400" b="1">
                  <a:solidFill>
                    <a:srgbClr val="ED7D31"/>
                  </a:solidFill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Social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 Box 2">
              <a:extLst>
                <a:ext uri="{FF2B5EF4-FFF2-40B4-BE49-F238E27FC236}">
                  <a16:creationId xmlns:a16="http://schemas.microsoft.com/office/drawing/2014/main" id="{AAC5830B-5111-497F-AF90-29D90A8170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700000">
              <a:off x="6683897" y="2128932"/>
              <a:ext cx="1409305" cy="352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400" b="1" dirty="0">
                  <a:solidFill>
                    <a:srgbClr val="ED7D31"/>
                  </a:solidFill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Economie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 Box 2">
              <a:extLst>
                <a:ext uri="{FF2B5EF4-FFF2-40B4-BE49-F238E27FC236}">
                  <a16:creationId xmlns:a16="http://schemas.microsoft.com/office/drawing/2014/main" id="{916EA781-C6F7-45A6-9D92-67F29B1E19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700000">
              <a:off x="3819187" y="3877167"/>
              <a:ext cx="926887" cy="352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400" b="1" dirty="0">
                  <a:solidFill>
                    <a:srgbClr val="ED7D31"/>
                  </a:solidFill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Ecologie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BED62D8-F559-42EE-9A3D-40B133E3375F}"/>
                </a:ext>
              </a:extLst>
            </p:cNvPr>
            <p:cNvGrpSpPr/>
            <p:nvPr/>
          </p:nvGrpSpPr>
          <p:grpSpPr>
            <a:xfrm>
              <a:off x="6415736" y="3748671"/>
              <a:ext cx="1547244" cy="379920"/>
              <a:chOff x="-116220" y="-108905"/>
              <a:chExt cx="1346200" cy="41729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A850F8A-65FB-4753-8BB5-98121834692E}"/>
                  </a:ext>
                </a:extLst>
              </p:cNvPr>
              <p:cNvSpPr/>
              <p:nvPr/>
            </p:nvSpPr>
            <p:spPr>
              <a:xfrm rot="19020000">
                <a:off x="-116220" y="-74482"/>
                <a:ext cx="1346200" cy="38286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38" name="Text Box 2">
                <a:extLst>
                  <a:ext uri="{FF2B5EF4-FFF2-40B4-BE49-F238E27FC236}">
                    <a16:creationId xmlns:a16="http://schemas.microsoft.com/office/drawing/2014/main" id="{3331BB07-F698-4756-8C91-B90B216B20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97519">
                <a:off x="201186" y="-108905"/>
                <a:ext cx="806450" cy="387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400" b="1" dirty="0">
                    <a:solidFill>
                      <a:srgbClr val="ED7D31"/>
                    </a:solidFill>
                    <a:effectLst/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Culture</a:t>
                </a:r>
                <a:endParaRPr lang="en-GB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 Box 23">
              <a:extLst>
                <a:ext uri="{FF2B5EF4-FFF2-40B4-BE49-F238E27FC236}">
                  <a16:creationId xmlns:a16="http://schemas.microsoft.com/office/drawing/2014/main" id="{900CAE8B-F4CE-4E41-A5CF-46D395475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3502" y="2829811"/>
              <a:ext cx="1155920" cy="45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2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Ouverture d</a:t>
              </a:r>
              <a:r>
                <a:rPr kumimoji="0" lang="fr-FR" altLang="en-US" sz="12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’</a:t>
              </a:r>
              <a:r>
                <a:rPr kumimoji="0" lang="fr-FR" altLang="en-US" sz="12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esprit</a:t>
              </a:r>
              <a:endParaRPr kumimoji="0" lang="fr-FR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Text Box 38">
              <a:extLst>
                <a:ext uri="{FF2B5EF4-FFF2-40B4-BE49-F238E27FC236}">
                  <a16:creationId xmlns:a16="http://schemas.microsoft.com/office/drawing/2014/main" id="{C89ED96D-D699-4020-BC6A-AB74797261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8015" y="2039079"/>
              <a:ext cx="1084262" cy="53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2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Reconnexion au corps</a:t>
              </a:r>
              <a:endParaRPr kumimoji="0" lang="fr-FR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Text Box 2">
              <a:extLst>
                <a:ext uri="{FF2B5EF4-FFF2-40B4-BE49-F238E27FC236}">
                  <a16:creationId xmlns:a16="http://schemas.microsoft.com/office/drawing/2014/main" id="{A0FB0DB6-AFB1-46BD-876F-A2ED8ED841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8710" y="2841402"/>
              <a:ext cx="1084263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2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Reconnexion au c</a:t>
              </a:r>
              <a:r>
                <a:rPr kumimoji="0" lang="fr-FR" altLang="en-US" sz="12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œ</a:t>
              </a:r>
              <a:r>
                <a:rPr kumimoji="0" lang="fr-FR" altLang="en-US" sz="12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ur </a:t>
              </a:r>
              <a:endParaRPr kumimoji="0" lang="fr-FR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Text Box 4">
              <a:extLst>
                <a:ext uri="{FF2B5EF4-FFF2-40B4-BE49-F238E27FC236}">
                  <a16:creationId xmlns:a16="http://schemas.microsoft.com/office/drawing/2014/main" id="{E6DD6EF4-415D-4C66-85D7-56AB40F2F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8293" y="3669676"/>
              <a:ext cx="1172913" cy="488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2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Eveil du 6</a:t>
              </a:r>
              <a:r>
                <a:rPr kumimoji="0" lang="fr-FR" altLang="en-US" sz="1200" b="1" i="0" u="none" strike="noStrike" cap="none" normalizeH="0" baseline="30000" dirty="0">
                  <a:ln>
                    <a:noFill/>
                  </a:ln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è</a:t>
              </a:r>
              <a:r>
                <a:rPr kumimoji="0" lang="fr-FR" altLang="en-US" sz="1200" b="1" i="0" u="none" strike="noStrike" cap="none" normalizeH="0" baseline="30000" dirty="0">
                  <a:ln>
                    <a:noFill/>
                  </a:ln>
                  <a:solidFill>
                    <a:srgbClr val="7030A0"/>
                  </a:solidFill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me</a:t>
              </a:r>
              <a:r>
                <a:rPr kumimoji="0" lang="fr-FR" altLang="en-US" sz="12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 sens </a:t>
              </a:r>
              <a:endParaRPr kumimoji="0" lang="fr-FR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0">
              <a:extLst>
                <a:ext uri="{FF2B5EF4-FFF2-40B4-BE49-F238E27FC236}">
                  <a16:creationId xmlns:a16="http://schemas.microsoft.com/office/drawing/2014/main" id="{C553EE5E-2B09-4370-973B-31A419B77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525" y="-190500"/>
              <a:ext cx="12192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352386E-6557-424F-9519-462F252CF221}"/>
                </a:ext>
              </a:extLst>
            </p:cNvPr>
            <p:cNvCxnSpPr>
              <a:cxnSpLocks/>
              <a:stCxn id="6" idx="4"/>
              <a:endCxn id="4" idx="0"/>
            </p:cNvCxnSpPr>
            <p:nvPr/>
          </p:nvCxnSpPr>
          <p:spPr>
            <a:xfrm flipH="1">
              <a:off x="5740146" y="1840776"/>
              <a:ext cx="3592" cy="885407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0AEE91E-329A-4CEE-828F-E3516FEF48FC}"/>
                </a:ext>
              </a:extLst>
            </p:cNvPr>
            <p:cNvCxnSpPr>
              <a:cxnSpLocks/>
              <a:stCxn id="4" idx="4"/>
              <a:endCxn id="12" idx="0"/>
            </p:cNvCxnSpPr>
            <p:nvPr/>
          </p:nvCxnSpPr>
          <p:spPr>
            <a:xfrm>
              <a:off x="5740146" y="3344785"/>
              <a:ext cx="16129" cy="889390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B8CE2D-0A53-4B17-A9EC-C055D9891599}"/>
                </a:ext>
              </a:extLst>
            </p:cNvPr>
            <p:cNvCxnSpPr>
              <a:cxnSpLocks/>
              <a:stCxn id="4" idx="2"/>
              <a:endCxn id="9" idx="6"/>
            </p:cNvCxnSpPr>
            <p:nvPr/>
          </p:nvCxnSpPr>
          <p:spPr>
            <a:xfrm flipH="1">
              <a:off x="4086148" y="3035484"/>
              <a:ext cx="896505" cy="10761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058C683-5086-4710-A264-218C31E89E99}"/>
                </a:ext>
              </a:extLst>
            </p:cNvPr>
            <p:cNvCxnSpPr>
              <a:cxnSpLocks/>
              <a:stCxn id="4" idx="6"/>
              <a:endCxn id="15" idx="2"/>
            </p:cNvCxnSpPr>
            <p:nvPr/>
          </p:nvCxnSpPr>
          <p:spPr>
            <a:xfrm>
              <a:off x="6497638" y="3035484"/>
              <a:ext cx="898838" cy="10761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7C9D02-7FC2-4811-9919-EC290AE65D70}"/>
                </a:ext>
              </a:extLst>
            </p:cNvPr>
            <p:cNvCxnSpPr>
              <a:cxnSpLocks/>
              <a:stCxn id="4" idx="5"/>
              <a:endCxn id="37" idx="0"/>
            </p:cNvCxnSpPr>
            <p:nvPr/>
          </p:nvCxnSpPr>
          <p:spPr>
            <a:xfrm>
              <a:off x="6275774" y="3254193"/>
              <a:ext cx="794719" cy="572640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65B2663-383E-41C5-AEA5-70437AE1D2A3}"/>
                </a:ext>
              </a:extLst>
            </p:cNvPr>
            <p:cNvCxnSpPr>
              <a:cxnSpLocks/>
              <a:stCxn id="4" idx="1"/>
              <a:endCxn id="77" idx="4"/>
            </p:cNvCxnSpPr>
            <p:nvPr/>
          </p:nvCxnSpPr>
          <p:spPr>
            <a:xfrm flipH="1" flipV="1">
              <a:off x="4389221" y="2247335"/>
              <a:ext cx="815296" cy="569440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8837979-8536-4759-B9B2-A9581E50C11F}"/>
                </a:ext>
              </a:extLst>
            </p:cNvPr>
            <p:cNvCxnSpPr>
              <a:cxnSpLocks/>
              <a:stCxn id="4" idx="3"/>
              <a:endCxn id="75" idx="0"/>
            </p:cNvCxnSpPr>
            <p:nvPr/>
          </p:nvCxnSpPr>
          <p:spPr>
            <a:xfrm flipH="1">
              <a:off x="4388756" y="3254193"/>
              <a:ext cx="815761" cy="612692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31AFE85-F1A6-43E5-A1E0-046D079F2DCC}"/>
                </a:ext>
              </a:extLst>
            </p:cNvPr>
            <p:cNvCxnSpPr>
              <a:cxnSpLocks/>
              <a:stCxn id="4" idx="7"/>
              <a:endCxn id="78" idx="4"/>
            </p:cNvCxnSpPr>
            <p:nvPr/>
          </p:nvCxnSpPr>
          <p:spPr>
            <a:xfrm flipV="1">
              <a:off x="6275774" y="2233743"/>
              <a:ext cx="793493" cy="583032"/>
            </a:xfrm>
            <a:prstGeom prst="line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B299B765-968D-4BBA-906F-59A8B0964E46}"/>
              </a:ext>
            </a:extLst>
          </p:cNvPr>
          <p:cNvSpPr txBox="1"/>
          <p:nvPr/>
        </p:nvSpPr>
        <p:spPr>
          <a:xfrm>
            <a:off x="84850" y="192969"/>
            <a:ext cx="25827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chemeClr val="accent6">
                    <a:lumMod val="50000"/>
                  </a:schemeClr>
                </a:solidFill>
                <a:latin typeface="Edwardian Script ITC" panose="030303020407070D0804" pitchFamily="66" charset="0"/>
              </a:rPr>
              <a:t>Le Concept…</a:t>
            </a:r>
            <a:endParaRPr lang="en-GB" sz="4400" b="1" dirty="0">
              <a:solidFill>
                <a:schemeClr val="accent6">
                  <a:lumMod val="50000"/>
                </a:schemeClr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516337BB-AB21-4C4B-BC79-88C79B95C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051" y="3052045"/>
            <a:ext cx="499943" cy="58017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CAC829B-9019-4849-B51E-069CFF936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602" y="894062"/>
            <a:ext cx="499943" cy="58017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B54182-F892-4F38-9BCB-CD4463972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695" y="5187845"/>
            <a:ext cx="531292" cy="58818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A6ED499-C24B-4516-84A1-7582CC6FA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500" y="3047411"/>
            <a:ext cx="495101" cy="580172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F8B7E6BB-AB5B-44C5-9035-6F981D0F58C5}"/>
              </a:ext>
            </a:extLst>
          </p:cNvPr>
          <p:cNvSpPr/>
          <p:nvPr/>
        </p:nvSpPr>
        <p:spPr>
          <a:xfrm rot="2700000">
            <a:off x="3461524" y="4112470"/>
            <a:ext cx="1547244" cy="34858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1B6D1C9-8C1E-47B5-B9C3-57414B6377FA}"/>
              </a:ext>
            </a:extLst>
          </p:cNvPr>
          <p:cNvSpPr/>
          <p:nvPr/>
        </p:nvSpPr>
        <p:spPr>
          <a:xfrm rot="19020000">
            <a:off x="3466366" y="2242210"/>
            <a:ext cx="1547244" cy="34858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2815D26-044C-484F-93B5-7F6A16C03FF3}"/>
              </a:ext>
            </a:extLst>
          </p:cNvPr>
          <p:cNvSpPr/>
          <p:nvPr/>
        </p:nvSpPr>
        <p:spPr>
          <a:xfrm rot="2700000">
            <a:off x="6388519" y="2232844"/>
            <a:ext cx="1547244" cy="34858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23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49">
            <a:extLst>
              <a:ext uri="{FF2B5EF4-FFF2-40B4-BE49-F238E27FC236}">
                <a16:creationId xmlns:a16="http://schemas.microsoft.com/office/drawing/2014/main" id="{D362CB4E-9D9A-49F0-8F31-D42434EAF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38"/>
            <a:ext cx="12192000" cy="6858000"/>
          </a:xfrm>
          <a:prstGeom prst="rect">
            <a:avLst/>
          </a:prstGeom>
        </p:spPr>
      </p:pic>
      <p:sp>
        <p:nvSpPr>
          <p:cNvPr id="153" name="Oval 152">
            <a:extLst>
              <a:ext uri="{FF2B5EF4-FFF2-40B4-BE49-F238E27FC236}">
                <a16:creationId xmlns:a16="http://schemas.microsoft.com/office/drawing/2014/main" id="{D4871A22-9AA9-40EB-AAAB-9E61A4EC9066}"/>
              </a:ext>
            </a:extLst>
          </p:cNvPr>
          <p:cNvSpPr/>
          <p:nvPr/>
        </p:nvSpPr>
        <p:spPr>
          <a:xfrm>
            <a:off x="352723" y="104139"/>
            <a:ext cx="11164399" cy="6630246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326C48E8-71BE-4920-B02D-F8BAAA27D3A7}"/>
              </a:ext>
            </a:extLst>
          </p:cNvPr>
          <p:cNvCxnSpPr>
            <a:cxnSpLocks/>
            <a:endCxn id="12" idx="6"/>
          </p:cNvCxnSpPr>
          <p:nvPr/>
        </p:nvCxnSpPr>
        <p:spPr>
          <a:xfrm flipH="1">
            <a:off x="6569044" y="1528974"/>
            <a:ext cx="1020242" cy="2107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023B7F1-21F0-4D97-A5A6-0EFA5549E280}"/>
              </a:ext>
            </a:extLst>
          </p:cNvPr>
          <p:cNvGrpSpPr/>
          <p:nvPr/>
        </p:nvGrpSpPr>
        <p:grpSpPr>
          <a:xfrm>
            <a:off x="4934997" y="3221774"/>
            <a:ext cx="1674143" cy="618602"/>
            <a:chOff x="4863182" y="2748224"/>
            <a:chExt cx="1674143" cy="61860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07D1714-975F-4AD1-8D9B-789638AC1710}"/>
                </a:ext>
              </a:extLst>
            </p:cNvPr>
            <p:cNvSpPr/>
            <p:nvPr/>
          </p:nvSpPr>
          <p:spPr>
            <a:xfrm>
              <a:off x="4919153" y="2748224"/>
              <a:ext cx="1547244" cy="618602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17" name="Text Box 2">
              <a:extLst>
                <a:ext uri="{FF2B5EF4-FFF2-40B4-BE49-F238E27FC236}">
                  <a16:creationId xmlns:a16="http://schemas.microsoft.com/office/drawing/2014/main" id="{EE61998F-9D9E-48CF-B53E-0D8A2D197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3182" y="2897951"/>
              <a:ext cx="1674143" cy="352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600" b="1" i="0" u="none" strike="noStrike" cap="none" normalizeH="0" baseline="0" dirty="0">
                  <a:ln>
                    <a:noFill/>
                  </a:ln>
                  <a:effectLst/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Autres Activités</a:t>
              </a:r>
              <a:endParaRPr kumimoji="0" lang="fr-FR" altLang="en-US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3" name="Rectangle 40">
            <a:extLst>
              <a:ext uri="{FF2B5EF4-FFF2-40B4-BE49-F238E27FC236}">
                <a16:creationId xmlns:a16="http://schemas.microsoft.com/office/drawing/2014/main" id="{C553EE5E-2B09-4370-973B-31A419B7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2992" y="30903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7E01A8-7F72-4392-BE71-67DBC9FD027A}"/>
              </a:ext>
            </a:extLst>
          </p:cNvPr>
          <p:cNvCxnSpPr>
            <a:cxnSpLocks/>
            <a:stCxn id="12" idx="2"/>
            <a:endCxn id="58" idx="1"/>
          </p:cNvCxnSpPr>
          <p:nvPr/>
        </p:nvCxnSpPr>
        <p:spPr>
          <a:xfrm flipH="1" flipV="1">
            <a:off x="3940343" y="1669517"/>
            <a:ext cx="1081457" cy="70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9DF613-1696-4B15-B475-C043F6376A70}"/>
              </a:ext>
            </a:extLst>
          </p:cNvPr>
          <p:cNvGrpSpPr/>
          <p:nvPr/>
        </p:nvGrpSpPr>
        <p:grpSpPr>
          <a:xfrm>
            <a:off x="2824797" y="349815"/>
            <a:ext cx="5951663" cy="1699211"/>
            <a:chOff x="2757076" y="3545560"/>
            <a:chExt cx="5951663" cy="169921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9CC004E-0A9F-421A-85C8-70E10646E052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 flipV="1">
              <a:off x="4623749" y="4281257"/>
              <a:ext cx="556919" cy="4355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A7347FA-D657-442C-8305-4884F9C68427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5727701" y="4154453"/>
              <a:ext cx="26207" cy="4717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A082B80-828F-4A15-BD71-3A701EEAF641}"/>
                </a:ext>
              </a:extLst>
            </p:cNvPr>
            <p:cNvCxnSpPr>
              <a:cxnSpLocks/>
              <a:stCxn id="12" idx="7"/>
            </p:cNvCxnSpPr>
            <p:nvPr/>
          </p:nvCxnSpPr>
          <p:spPr>
            <a:xfrm flipV="1">
              <a:off x="6274734" y="4263588"/>
              <a:ext cx="577468" cy="4531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 Box 2">
              <a:extLst>
                <a:ext uri="{FF2B5EF4-FFF2-40B4-BE49-F238E27FC236}">
                  <a16:creationId xmlns:a16="http://schemas.microsoft.com/office/drawing/2014/main" id="{9D58921C-BDA4-49E6-AC0B-A1EEB86245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569501">
              <a:off x="3851956" y="4552080"/>
              <a:ext cx="926887" cy="352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BFB9EC-CC2D-49A1-92F7-1F52D4FF2A81}"/>
                </a:ext>
              </a:extLst>
            </p:cNvPr>
            <p:cNvGrpSpPr/>
            <p:nvPr/>
          </p:nvGrpSpPr>
          <p:grpSpPr>
            <a:xfrm>
              <a:off x="2757076" y="3545560"/>
              <a:ext cx="5951663" cy="1699211"/>
              <a:chOff x="2757076" y="3545560"/>
              <a:chExt cx="5951663" cy="169921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157347E-AF33-4EB8-A8AC-0F4DAE71BEFE}"/>
                  </a:ext>
                </a:extLst>
              </p:cNvPr>
              <p:cNvGrpSpPr/>
              <p:nvPr/>
            </p:nvGrpSpPr>
            <p:grpSpPr>
              <a:xfrm>
                <a:off x="4954079" y="4626169"/>
                <a:ext cx="1547244" cy="618602"/>
                <a:chOff x="-37612" y="648387"/>
                <a:chExt cx="1346200" cy="679450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5C2136D-EAF5-4F44-A615-E1366A072E24}"/>
                    </a:ext>
                  </a:extLst>
                </p:cNvPr>
                <p:cNvSpPr/>
                <p:nvPr/>
              </p:nvSpPr>
              <p:spPr>
                <a:xfrm>
                  <a:off x="-37612" y="648387"/>
                  <a:ext cx="1346200" cy="679450"/>
                </a:xfrm>
                <a:prstGeom prst="ellips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3" name="Text Box 2">
                  <a:extLst>
                    <a:ext uri="{FF2B5EF4-FFF2-40B4-BE49-F238E27FC236}">
                      <a16:creationId xmlns:a16="http://schemas.microsoft.com/office/drawing/2014/main" id="{61924DC0-BD36-4072-8733-4344639D288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7600" y="829039"/>
                  <a:ext cx="806450" cy="3873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400" b="1" dirty="0">
                      <a:effectLst/>
                      <a:latin typeface="Bradley Hand ITC" panose="03070402050302030203" pitchFamily="66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 Sens</a:t>
                  </a:r>
                  <a:endParaRPr lang="en-GB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611BA33-8376-4954-891D-D656773763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744" t="20606" r="15013"/>
              <a:stretch/>
            </p:blipFill>
            <p:spPr>
              <a:xfrm>
                <a:off x="4201066" y="4790643"/>
                <a:ext cx="331787" cy="230306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923E64D6-F8FB-4904-9F32-0A62CCE19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77073" y="4328789"/>
                <a:ext cx="227389" cy="285139"/>
              </a:xfrm>
              <a:prstGeom prst="rect">
                <a:avLst/>
              </a:prstGeom>
            </p:spPr>
          </p:pic>
          <p:pic>
            <p:nvPicPr>
              <p:cNvPr id="3072" name="Picture 3071">
                <a:extLst>
                  <a:ext uri="{FF2B5EF4-FFF2-40B4-BE49-F238E27FC236}">
                    <a16:creationId xmlns:a16="http://schemas.microsoft.com/office/drawing/2014/main" id="{6412CF75-0B9C-4B44-B51F-B9493F95D0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40613" y="4281257"/>
                <a:ext cx="226589" cy="244961"/>
              </a:xfrm>
              <a:prstGeom prst="rect">
                <a:avLst/>
              </a:prstGeom>
            </p:spPr>
          </p:pic>
          <p:pic>
            <p:nvPicPr>
              <p:cNvPr id="3077" name="Picture 3076">
                <a:extLst>
                  <a:ext uri="{FF2B5EF4-FFF2-40B4-BE49-F238E27FC236}">
                    <a16:creationId xmlns:a16="http://schemas.microsoft.com/office/drawing/2014/main" id="{173C68FD-3959-43A5-8DCD-A44D7A6170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42716" y="4371245"/>
                <a:ext cx="241503" cy="259392"/>
              </a:xfrm>
              <a:prstGeom prst="rect">
                <a:avLst/>
              </a:prstGeom>
            </p:spPr>
          </p:pic>
          <p:sp>
            <p:nvSpPr>
              <p:cNvPr id="70" name="Text Box 2">
                <a:extLst>
                  <a:ext uri="{FF2B5EF4-FFF2-40B4-BE49-F238E27FC236}">
                    <a16:creationId xmlns:a16="http://schemas.microsoft.com/office/drawing/2014/main" id="{B5A689EF-426D-4E3F-89C7-F073671CD6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57076" y="4407602"/>
                <a:ext cx="1240070" cy="370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/>
                <a:r>
                  <a:rPr lang="fr-FR" sz="1100" b="1" dirty="0">
                    <a:solidFill>
                      <a:schemeClr val="accent6"/>
                    </a:solidFill>
                    <a:effectLst/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Art-thérapie</a:t>
                </a:r>
              </a:p>
              <a:p>
                <a:pPr algn="ctr"/>
                <a:r>
                  <a:rPr lang="fr-FR" sz="1100" b="1" dirty="0">
                    <a:solidFill>
                      <a:schemeClr val="accent6"/>
                    </a:solidFill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Ateliers peinture</a:t>
                </a:r>
              </a:p>
              <a:p>
                <a:pPr algn="ctr"/>
                <a:r>
                  <a:rPr lang="fr-FR" sz="1100" b="1" dirty="0">
                    <a:solidFill>
                      <a:schemeClr val="accent6"/>
                    </a:solidFill>
                    <a:effectLst/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Ga</a:t>
                </a:r>
                <a:r>
                  <a:rPr lang="fr-FR" sz="1100" b="1" dirty="0">
                    <a:solidFill>
                      <a:schemeClr val="accent6"/>
                    </a:solidFill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lerie d’art</a:t>
                </a:r>
                <a:endParaRPr lang="en-GB" sz="100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 Box 2">
                <a:extLst>
                  <a:ext uri="{FF2B5EF4-FFF2-40B4-BE49-F238E27FC236}">
                    <a16:creationId xmlns:a16="http://schemas.microsoft.com/office/drawing/2014/main" id="{57A0C481-55AC-4297-931C-6A0F5C6084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4440" y="3636691"/>
                <a:ext cx="1341186" cy="4127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/>
                <a:r>
                  <a:rPr lang="fr-FR" sz="1100" b="1" dirty="0">
                    <a:solidFill>
                      <a:schemeClr val="accent6"/>
                    </a:solidFill>
                    <a:effectLst/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Danse intuitive</a:t>
                </a:r>
              </a:p>
              <a:p>
                <a:pPr algn="ctr"/>
                <a:r>
                  <a:rPr lang="fr-FR" sz="1100" b="1" dirty="0">
                    <a:solidFill>
                      <a:schemeClr val="accent6"/>
                    </a:solidFill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Chants sacrés</a:t>
                </a:r>
              </a:p>
              <a:p>
                <a:pPr algn="ctr"/>
                <a:r>
                  <a:rPr lang="fr-FR" sz="1100" b="1" dirty="0">
                    <a:solidFill>
                      <a:schemeClr val="accent6"/>
                    </a:solidFill>
                    <a:effectLst/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Bains sonores</a:t>
                </a: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endParaRPr lang="en-GB" sz="100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Text Box 2">
                <a:extLst>
                  <a:ext uri="{FF2B5EF4-FFF2-40B4-BE49-F238E27FC236}">
                    <a16:creationId xmlns:a16="http://schemas.microsoft.com/office/drawing/2014/main" id="{2F4BBC5E-A7DE-4AB2-B114-FCECEBAF59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78308" y="3548874"/>
                <a:ext cx="1118005" cy="4127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/>
                <a:r>
                  <a:rPr lang="fr-FR" sz="1100" b="1" dirty="0">
                    <a:solidFill>
                      <a:schemeClr val="accent6"/>
                    </a:solidFill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Ateliers huiles essentielles</a:t>
                </a:r>
              </a:p>
              <a:p>
                <a:pPr algn="ctr"/>
                <a:r>
                  <a:rPr lang="fr-FR" sz="1100" b="1" dirty="0">
                    <a:solidFill>
                      <a:schemeClr val="accent6"/>
                    </a:solidFill>
                    <a:effectLst/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Jardin sen</a:t>
                </a:r>
                <a:r>
                  <a:rPr lang="fr-FR" sz="1100" b="1" dirty="0">
                    <a:solidFill>
                      <a:schemeClr val="accent6"/>
                    </a:solidFill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soriel</a:t>
                </a:r>
                <a:endParaRPr lang="en-GB" sz="1000" dirty="0">
                  <a:solidFill>
                    <a:schemeClr val="accent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 Box 2">
                <a:extLst>
                  <a:ext uri="{FF2B5EF4-FFF2-40B4-BE49-F238E27FC236}">
                    <a16:creationId xmlns:a16="http://schemas.microsoft.com/office/drawing/2014/main" id="{CFDB6478-113E-420F-B917-AF653A599D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99079" y="3545560"/>
                <a:ext cx="1152931" cy="556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/>
                <a:r>
                  <a:rPr lang="fr-FR" sz="1100" b="1" dirty="0">
                    <a:solidFill>
                      <a:schemeClr val="accent6"/>
                    </a:solidFill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Sculpture </a:t>
                </a:r>
              </a:p>
              <a:p>
                <a:pPr algn="ctr"/>
                <a:r>
                  <a:rPr lang="fr-FR" sz="1100" b="1" dirty="0">
                    <a:solidFill>
                      <a:schemeClr val="accent6"/>
                    </a:solidFill>
                    <a:effectLst/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Pote</a:t>
                </a:r>
                <a:r>
                  <a:rPr lang="fr-FR" sz="1100" b="1" dirty="0">
                    <a:solidFill>
                      <a:schemeClr val="accent6"/>
                    </a:solidFill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rie</a:t>
                </a:r>
              </a:p>
              <a:p>
                <a:pPr algn="ctr"/>
                <a:r>
                  <a:rPr lang="fr-FR" sz="1100" b="1" dirty="0">
                    <a:solidFill>
                      <a:schemeClr val="accent6"/>
                    </a:solidFill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Danse contact</a:t>
                </a:r>
              </a:p>
              <a:p>
                <a:pPr algn="ctr"/>
                <a:r>
                  <a:rPr lang="fr-FR" sz="1100" b="1" dirty="0">
                    <a:solidFill>
                      <a:schemeClr val="accent6"/>
                    </a:solidFill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Couture écolo</a:t>
                </a:r>
              </a:p>
              <a:p>
                <a:pPr algn="ctr"/>
                <a:endParaRPr lang="en-GB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Text Box 2">
                <a:extLst>
                  <a:ext uri="{FF2B5EF4-FFF2-40B4-BE49-F238E27FC236}">
                    <a16:creationId xmlns:a16="http://schemas.microsoft.com/office/drawing/2014/main" id="{E4172F9A-3187-47A1-8E42-8F7C08B6CB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55808" y="4375277"/>
                <a:ext cx="1152931" cy="556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/>
                <a:r>
                  <a:rPr lang="fr-FR" sz="1100" b="1" dirty="0">
                    <a:solidFill>
                      <a:schemeClr val="accent6"/>
                    </a:solidFill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Ateliers nourriture saine</a:t>
                </a:r>
              </a:p>
              <a:p>
                <a:pPr algn="ctr"/>
                <a:r>
                  <a:rPr lang="fr-FR" sz="1100" b="1" dirty="0">
                    <a:solidFill>
                      <a:schemeClr val="accent6"/>
                    </a:solidFill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Naturopathie</a:t>
                </a:r>
              </a:p>
              <a:p>
                <a:pPr algn="ctr"/>
                <a:endParaRPr lang="en-GB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75" name="Picture 3074">
                <a:extLst>
                  <a:ext uri="{FF2B5EF4-FFF2-40B4-BE49-F238E27FC236}">
                    <a16:creationId xmlns:a16="http://schemas.microsoft.com/office/drawing/2014/main" id="{6157B04D-17AA-4E54-A865-24FC5520C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98082" y="4729128"/>
                <a:ext cx="249804" cy="221701"/>
              </a:xfrm>
              <a:prstGeom prst="rect">
                <a:avLst/>
              </a:prstGeom>
            </p:spPr>
          </p:pic>
        </p:grpSp>
      </p:grpSp>
      <p:cxnSp>
        <p:nvCxnSpPr>
          <p:cNvPr id="3079" name="Straight Connector 3078">
            <a:extLst>
              <a:ext uri="{FF2B5EF4-FFF2-40B4-BE49-F238E27FC236}">
                <a16:creationId xmlns:a16="http://schemas.microsoft.com/office/drawing/2014/main" id="{B0554C9A-0EE7-4206-AC31-02071B0C9F1D}"/>
              </a:ext>
            </a:extLst>
          </p:cNvPr>
          <p:cNvCxnSpPr>
            <a:cxnSpLocks/>
            <a:stCxn id="12" idx="4"/>
            <a:endCxn id="4" idx="0"/>
          </p:cNvCxnSpPr>
          <p:nvPr/>
        </p:nvCxnSpPr>
        <p:spPr>
          <a:xfrm flipH="1">
            <a:off x="5764590" y="2049026"/>
            <a:ext cx="30832" cy="11727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F608731-07B4-4DB3-BEFD-4AB0F9477969}"/>
              </a:ext>
            </a:extLst>
          </p:cNvPr>
          <p:cNvCxnSpPr>
            <a:cxnSpLocks/>
            <a:stCxn id="15" idx="0"/>
            <a:endCxn id="4" idx="4"/>
          </p:cNvCxnSpPr>
          <p:nvPr/>
        </p:nvCxnSpPr>
        <p:spPr>
          <a:xfrm flipV="1">
            <a:off x="5748603" y="3840376"/>
            <a:ext cx="15987" cy="1177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55C58C8-3078-44EA-A665-0AC44DF7E80D}"/>
              </a:ext>
            </a:extLst>
          </p:cNvPr>
          <p:cNvCxnSpPr>
            <a:cxnSpLocks/>
            <a:stCxn id="9" idx="6"/>
            <a:endCxn id="17" idx="1"/>
          </p:cNvCxnSpPr>
          <p:nvPr/>
        </p:nvCxnSpPr>
        <p:spPr>
          <a:xfrm>
            <a:off x="3666530" y="3531359"/>
            <a:ext cx="1268467" cy="16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D9F2B6A-5149-477A-8CAE-F8C8D5A0FBEA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9177293" y="3773004"/>
            <a:ext cx="369479" cy="381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7" name="Straight Connector 3086">
            <a:extLst>
              <a:ext uri="{FF2B5EF4-FFF2-40B4-BE49-F238E27FC236}">
                <a16:creationId xmlns:a16="http://schemas.microsoft.com/office/drawing/2014/main" id="{3650E4ED-D8F6-4ECE-AE99-CCBEFE03CC53}"/>
              </a:ext>
            </a:extLst>
          </p:cNvPr>
          <p:cNvCxnSpPr>
            <a:cxnSpLocks/>
            <a:stCxn id="15" idx="6"/>
            <a:endCxn id="95" idx="0"/>
          </p:cNvCxnSpPr>
          <p:nvPr/>
        </p:nvCxnSpPr>
        <p:spPr>
          <a:xfrm>
            <a:off x="6382462" y="5327178"/>
            <a:ext cx="991170" cy="426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87CB7E0-55A3-4582-9E3A-0C9337FA2170}"/>
              </a:ext>
            </a:extLst>
          </p:cNvPr>
          <p:cNvCxnSpPr>
            <a:cxnSpLocks/>
            <a:stCxn id="15" idx="4"/>
            <a:endCxn id="100" idx="0"/>
          </p:cNvCxnSpPr>
          <p:nvPr/>
        </p:nvCxnSpPr>
        <p:spPr>
          <a:xfrm>
            <a:off x="5748603" y="5636479"/>
            <a:ext cx="8856" cy="442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6004BDE-A855-4D40-98AF-F6014B993B4B}"/>
              </a:ext>
            </a:extLst>
          </p:cNvPr>
          <p:cNvCxnSpPr>
            <a:cxnSpLocks/>
            <a:stCxn id="15" idx="2"/>
            <a:endCxn id="96" idx="0"/>
          </p:cNvCxnSpPr>
          <p:nvPr/>
        </p:nvCxnSpPr>
        <p:spPr>
          <a:xfrm flipH="1">
            <a:off x="4183634" y="5327178"/>
            <a:ext cx="931110" cy="394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73B8DD-6851-49DF-AAA3-99063BD4B3C0}"/>
              </a:ext>
            </a:extLst>
          </p:cNvPr>
          <p:cNvGrpSpPr/>
          <p:nvPr/>
        </p:nvGrpSpPr>
        <p:grpSpPr>
          <a:xfrm>
            <a:off x="3363034" y="5017877"/>
            <a:ext cx="4831198" cy="1617381"/>
            <a:chOff x="5628976" y="2739663"/>
            <a:chExt cx="4831198" cy="161738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5D32F0E-A434-4B08-BF9F-E61997070495}"/>
                </a:ext>
              </a:extLst>
            </p:cNvPr>
            <p:cNvGrpSpPr/>
            <p:nvPr/>
          </p:nvGrpSpPr>
          <p:grpSpPr>
            <a:xfrm>
              <a:off x="7380686" y="2739663"/>
              <a:ext cx="1267718" cy="618602"/>
              <a:chOff x="0" y="0"/>
              <a:chExt cx="1346200" cy="67945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D979AFA-A671-4001-B1E0-DF64C4D85774}"/>
                  </a:ext>
                </a:extLst>
              </p:cNvPr>
              <p:cNvSpPr/>
              <p:nvPr/>
            </p:nvSpPr>
            <p:spPr>
              <a:xfrm>
                <a:off x="0" y="0"/>
                <a:ext cx="1346200" cy="679450"/>
              </a:xfrm>
              <a:prstGeom prst="ellips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6" name="Text Box 2">
                <a:extLst>
                  <a:ext uri="{FF2B5EF4-FFF2-40B4-BE49-F238E27FC236}">
                    <a16:creationId xmlns:a16="http://schemas.microsoft.com/office/drawing/2014/main" id="{F103282A-B29F-414A-8B3A-1B7BECE5CA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774" y="146050"/>
                <a:ext cx="1136650" cy="387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400" b="1" dirty="0">
                    <a:effectLst/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Intuition</a:t>
                </a:r>
                <a:endParaRPr lang="en-GB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" name="Text Box 2">
              <a:extLst>
                <a:ext uri="{FF2B5EF4-FFF2-40B4-BE49-F238E27FC236}">
                  <a16:creationId xmlns:a16="http://schemas.microsoft.com/office/drawing/2014/main" id="{71FD7EEA-4077-4FE9-AC45-E5A1683B7D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8974" y="3475536"/>
              <a:ext cx="1641200" cy="55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fr-FR" sz="1100" b="1" dirty="0">
                  <a:solidFill>
                    <a:schemeClr val="accent2">
                      <a:lumMod val="75000"/>
                    </a:schemeClr>
                  </a:solidFill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Discussions par thématiques (ex. le féminin sacré)</a:t>
              </a:r>
            </a:p>
            <a:p>
              <a:pPr algn="ctr"/>
              <a:endParaRPr lang="en-GB" sz="10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Text Box 2">
              <a:extLst>
                <a:ext uri="{FF2B5EF4-FFF2-40B4-BE49-F238E27FC236}">
                  <a16:creationId xmlns:a16="http://schemas.microsoft.com/office/drawing/2014/main" id="{004A955D-098C-49F1-A140-116FF27567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8976" y="3443061"/>
              <a:ext cx="1641200" cy="55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fr-FR" sz="1100" b="1" dirty="0">
                  <a:solidFill>
                    <a:schemeClr val="accent2">
                      <a:lumMod val="75000"/>
                    </a:schemeClr>
                  </a:solidFill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Pratiques spirituelles </a:t>
              </a:r>
            </a:p>
            <a:p>
              <a:pPr algn="ctr"/>
              <a:r>
                <a:rPr lang="fr-FR" sz="1100" b="1" dirty="0">
                  <a:solidFill>
                    <a:schemeClr val="accent2">
                      <a:lumMod val="75000"/>
                    </a:schemeClr>
                  </a:solidFill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(Yoga, Tai Chi, Qi-Gong, Méditations etc.)</a:t>
              </a:r>
            </a:p>
            <a:p>
              <a:pPr algn="ctr"/>
              <a:endParaRPr lang="en-GB" sz="10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Text Box 2">
              <a:extLst>
                <a:ext uri="{FF2B5EF4-FFF2-40B4-BE49-F238E27FC236}">
                  <a16:creationId xmlns:a16="http://schemas.microsoft.com/office/drawing/2014/main" id="{497058F0-1289-49A9-8CA0-974111B80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6899" y="3801020"/>
              <a:ext cx="1433003" cy="55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fr-FR" sz="1100" b="1" dirty="0">
                  <a:solidFill>
                    <a:schemeClr val="accent2">
                      <a:lumMod val="75000"/>
                    </a:schemeClr>
                  </a:solidFill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Contes de sagesses ancestrales autour du feu</a:t>
              </a:r>
            </a:p>
            <a:p>
              <a:pPr algn="ctr"/>
              <a:endParaRPr lang="en-GB" sz="10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96" name="Straight Connector 3095">
            <a:extLst>
              <a:ext uri="{FF2B5EF4-FFF2-40B4-BE49-F238E27FC236}">
                <a16:creationId xmlns:a16="http://schemas.microsoft.com/office/drawing/2014/main" id="{B9580D1D-7F18-4300-B282-2388415BC6D7}"/>
              </a:ext>
            </a:extLst>
          </p:cNvPr>
          <p:cNvCxnSpPr>
            <a:cxnSpLocks/>
          </p:cNvCxnSpPr>
          <p:nvPr/>
        </p:nvCxnSpPr>
        <p:spPr>
          <a:xfrm flipV="1">
            <a:off x="6311775" y="3002214"/>
            <a:ext cx="508445" cy="308624"/>
          </a:xfrm>
          <a:prstGeom prst="line">
            <a:avLst/>
          </a:prstGeom>
          <a:ln>
            <a:solidFill>
              <a:srgbClr val="33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 Box 2">
            <a:extLst>
              <a:ext uri="{FF2B5EF4-FFF2-40B4-BE49-F238E27FC236}">
                <a16:creationId xmlns:a16="http://schemas.microsoft.com/office/drawing/2014/main" id="{63DCAE9B-699B-4EF8-97DB-AEF3E527A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833" y="2387055"/>
            <a:ext cx="1641200" cy="55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fr-FR" sz="1100" b="1" dirty="0">
                <a:solidFill>
                  <a:srgbClr val="33CCCC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Evènementielle </a:t>
            </a:r>
          </a:p>
          <a:p>
            <a:pPr algn="ctr"/>
            <a:r>
              <a:rPr lang="fr-FR" sz="1100" b="1" dirty="0">
                <a:solidFill>
                  <a:srgbClr val="33CCCC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Festivals d’Equinoxes et de Solstices</a:t>
            </a:r>
          </a:p>
          <a:p>
            <a:pPr algn="ctr"/>
            <a:endParaRPr lang="en-GB" sz="10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C27CA1D-F92D-4DF5-87DA-4878002B278C}"/>
              </a:ext>
            </a:extLst>
          </p:cNvPr>
          <p:cNvCxnSpPr>
            <a:cxnSpLocks/>
            <a:stCxn id="4" idx="3"/>
          </p:cNvCxnSpPr>
          <p:nvPr/>
        </p:nvCxnSpPr>
        <p:spPr>
          <a:xfrm flipH="1">
            <a:off x="4788652" y="3749784"/>
            <a:ext cx="428905" cy="435084"/>
          </a:xfrm>
          <a:prstGeom prst="line">
            <a:avLst/>
          </a:prstGeom>
          <a:ln>
            <a:solidFill>
              <a:srgbClr val="33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 Box 2">
            <a:extLst>
              <a:ext uri="{FF2B5EF4-FFF2-40B4-BE49-F238E27FC236}">
                <a16:creationId xmlns:a16="http://schemas.microsoft.com/office/drawing/2014/main" id="{22B77F71-1763-4445-AD26-B10A772CD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876" y="4250237"/>
            <a:ext cx="1641200" cy="55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fr-FR" sz="1100" b="1" dirty="0">
                <a:solidFill>
                  <a:srgbClr val="33CCCC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Boutiques et Marché éthique local hebdomadaire</a:t>
            </a:r>
          </a:p>
          <a:p>
            <a:pPr algn="ctr"/>
            <a:endParaRPr lang="en-GB" sz="10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F36A5148-076C-480D-94A2-E8DDFCD97531}"/>
              </a:ext>
            </a:extLst>
          </p:cNvPr>
          <p:cNvCxnSpPr>
            <a:cxnSpLocks/>
            <a:stCxn id="6" idx="7"/>
          </p:cNvCxnSpPr>
          <p:nvPr/>
        </p:nvCxnSpPr>
        <p:spPr>
          <a:xfrm flipV="1">
            <a:off x="9177293" y="3122258"/>
            <a:ext cx="468755" cy="213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92F3FCCB-F7F5-46F8-AF68-DEDF629DCE3F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8630260" y="2689479"/>
            <a:ext cx="584710" cy="555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7EF80076-505D-412B-B686-68F4C81DA203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8630260" y="3863596"/>
            <a:ext cx="470921" cy="7713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CCC19A02-464F-49C9-B724-E8340377C255}"/>
              </a:ext>
            </a:extLst>
          </p:cNvPr>
          <p:cNvCxnSpPr>
            <a:cxnSpLocks/>
            <a:stCxn id="6" idx="2"/>
            <a:endCxn id="17" idx="3"/>
          </p:cNvCxnSpPr>
          <p:nvPr/>
        </p:nvCxnSpPr>
        <p:spPr>
          <a:xfrm flipH="1" flipV="1">
            <a:off x="6609140" y="3547832"/>
            <a:ext cx="1247498" cy="6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36B7DF-1ED1-46D8-B71F-EDCBFE696463}"/>
              </a:ext>
            </a:extLst>
          </p:cNvPr>
          <p:cNvGrpSpPr/>
          <p:nvPr/>
        </p:nvGrpSpPr>
        <p:grpSpPr>
          <a:xfrm>
            <a:off x="7856638" y="2226137"/>
            <a:ext cx="3331334" cy="3015807"/>
            <a:chOff x="4982653" y="160254"/>
            <a:chExt cx="3331334" cy="301580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1E39F11-FA7D-45EF-B38C-27F77C7AA00D}"/>
                </a:ext>
              </a:extLst>
            </p:cNvPr>
            <p:cNvGrpSpPr/>
            <p:nvPr/>
          </p:nvGrpSpPr>
          <p:grpSpPr>
            <a:xfrm>
              <a:off x="4982653" y="1179111"/>
              <a:ext cx="1547244" cy="618602"/>
              <a:chOff x="0" y="0"/>
              <a:chExt cx="1346200" cy="67945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D68F496-AD6F-444C-A34D-B5F8123C77A6}"/>
                  </a:ext>
                </a:extLst>
              </p:cNvPr>
              <p:cNvSpPr/>
              <p:nvPr/>
            </p:nvSpPr>
            <p:spPr>
              <a:xfrm>
                <a:off x="0" y="0"/>
                <a:ext cx="1346200" cy="679450"/>
              </a:xfrm>
              <a:prstGeom prst="ellips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7" name="Text Box 2">
                <a:extLst>
                  <a:ext uri="{FF2B5EF4-FFF2-40B4-BE49-F238E27FC236}">
                    <a16:creationId xmlns:a16="http://schemas.microsoft.com/office/drawing/2014/main" id="{6696CF18-D7C6-4F4B-8AB5-33D78E1C7B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6381" y="125350"/>
                <a:ext cx="806450" cy="387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400" b="1" dirty="0">
                    <a:effectLst/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Pensée</a:t>
                </a:r>
                <a:endParaRPr lang="en-GB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Text Box 2">
              <a:extLst>
                <a:ext uri="{FF2B5EF4-FFF2-40B4-BE49-F238E27FC236}">
                  <a16:creationId xmlns:a16="http://schemas.microsoft.com/office/drawing/2014/main" id="{B50DAE2F-840B-44AF-9807-D20065CE5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2993" y="808688"/>
              <a:ext cx="1641200" cy="55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fr-FR" sz="1100" b="1" dirty="0">
                  <a:solidFill>
                    <a:srgbClr val="7030A0"/>
                  </a:solidFill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Conférences de science holistique</a:t>
              </a:r>
            </a:p>
            <a:p>
              <a:pPr algn="ctr"/>
              <a:endParaRPr lang="en-GB" sz="10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Text Box 2">
              <a:extLst>
                <a:ext uri="{FF2B5EF4-FFF2-40B4-BE49-F238E27FC236}">
                  <a16:creationId xmlns:a16="http://schemas.microsoft.com/office/drawing/2014/main" id="{62B3D0E9-531F-40B2-8058-D78598CFBE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7196" y="160254"/>
              <a:ext cx="1641200" cy="55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fr-FR" sz="1100" b="1" dirty="0">
                  <a:solidFill>
                    <a:srgbClr val="7030A0"/>
                  </a:solidFill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Forums sur l’éducation vue autrement</a:t>
              </a:r>
            </a:p>
            <a:p>
              <a:pPr algn="ctr"/>
              <a:endParaRPr lang="en-GB" sz="10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 Box 2">
              <a:extLst>
                <a:ext uri="{FF2B5EF4-FFF2-40B4-BE49-F238E27FC236}">
                  <a16:creationId xmlns:a16="http://schemas.microsoft.com/office/drawing/2014/main" id="{9BDCD45B-6E2A-4EE8-B2A8-31E4CDC89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2787" y="1962930"/>
              <a:ext cx="1641200" cy="55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fr-FR" sz="1100" b="1" dirty="0">
                  <a:solidFill>
                    <a:srgbClr val="7030A0"/>
                  </a:solidFill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Forums sur l’économie circulaire </a:t>
              </a:r>
            </a:p>
            <a:p>
              <a:pPr algn="ctr"/>
              <a:endParaRPr lang="en-GB" sz="10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Text Box 2">
              <a:extLst>
                <a:ext uri="{FF2B5EF4-FFF2-40B4-BE49-F238E27FC236}">
                  <a16:creationId xmlns:a16="http://schemas.microsoft.com/office/drawing/2014/main" id="{E9216110-F302-4587-B97C-3C1FE5A119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4652" y="2569062"/>
              <a:ext cx="1036270" cy="60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fr-FR" sz="1100" b="1" dirty="0">
                  <a:solidFill>
                    <a:srgbClr val="7030A0"/>
                  </a:solidFill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Conférences sur l’écologie</a:t>
              </a:r>
            </a:p>
            <a:p>
              <a:pPr algn="ctr"/>
              <a:endParaRPr lang="en-GB" sz="10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BCED13E4-728B-4A43-AC11-FD1A69A29E15}"/>
              </a:ext>
            </a:extLst>
          </p:cNvPr>
          <p:cNvCxnSpPr>
            <a:cxnSpLocks/>
            <a:stCxn id="4" idx="5"/>
          </p:cNvCxnSpPr>
          <p:nvPr/>
        </p:nvCxnSpPr>
        <p:spPr>
          <a:xfrm>
            <a:off x="6311623" y="3749784"/>
            <a:ext cx="439751" cy="416076"/>
          </a:xfrm>
          <a:prstGeom prst="line">
            <a:avLst/>
          </a:prstGeom>
          <a:ln>
            <a:solidFill>
              <a:srgbClr val="33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 Box 2">
            <a:extLst>
              <a:ext uri="{FF2B5EF4-FFF2-40B4-BE49-F238E27FC236}">
                <a16:creationId xmlns:a16="http://schemas.microsoft.com/office/drawing/2014/main" id="{5FA85D84-AD6A-43E7-8452-6163EF4BB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833" y="4306825"/>
            <a:ext cx="1641200" cy="55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fr-FR" sz="1100" b="1" dirty="0">
                <a:solidFill>
                  <a:srgbClr val="33CCCC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Restauration (brasserie / café) locale bio végé intérieur / extérieur</a:t>
            </a:r>
          </a:p>
          <a:p>
            <a:pPr algn="ctr"/>
            <a:endParaRPr lang="en-GB" sz="10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CF82270C-68C3-4C51-8753-C6558FC1923F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4674426" y="3017232"/>
            <a:ext cx="543131" cy="295134"/>
          </a:xfrm>
          <a:prstGeom prst="line">
            <a:avLst/>
          </a:prstGeom>
          <a:ln>
            <a:solidFill>
              <a:srgbClr val="33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 Box 2">
            <a:extLst>
              <a:ext uri="{FF2B5EF4-FFF2-40B4-BE49-F238E27FC236}">
                <a16:creationId xmlns:a16="http://schemas.microsoft.com/office/drawing/2014/main" id="{875583E2-3017-4AAB-8598-61659EDE3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7434" y="2542986"/>
            <a:ext cx="1384287" cy="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fr-FR" sz="1100" b="1" dirty="0">
                <a:solidFill>
                  <a:srgbClr val="33CCCC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Séjours insolites en éco-camping et écovillage</a:t>
            </a:r>
          </a:p>
          <a:p>
            <a:pPr algn="ctr"/>
            <a:endParaRPr lang="en-GB" sz="1000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AD7D59E-CDB9-44E9-B8D7-C32A03324377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2171695" y="2804071"/>
            <a:ext cx="404671" cy="508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1FEAAD10-E600-4D27-842F-9D3C00AF118A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1815261" y="3531359"/>
            <a:ext cx="574063" cy="7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9F7EDD8B-F3B4-477C-B850-3270BC405CAB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2138318" y="3750068"/>
            <a:ext cx="438048" cy="387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30026F1-19BD-47D0-8DC7-95580751FE6A}"/>
              </a:ext>
            </a:extLst>
          </p:cNvPr>
          <p:cNvGrpSpPr/>
          <p:nvPr/>
        </p:nvGrpSpPr>
        <p:grpSpPr>
          <a:xfrm>
            <a:off x="979757" y="2264974"/>
            <a:ext cx="2686773" cy="2414685"/>
            <a:chOff x="1520433" y="1771479"/>
            <a:chExt cx="2686773" cy="24146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21EA56A-E572-4D32-8A68-CFF045E356EF}"/>
                </a:ext>
              </a:extLst>
            </p:cNvPr>
            <p:cNvGrpSpPr/>
            <p:nvPr/>
          </p:nvGrpSpPr>
          <p:grpSpPr>
            <a:xfrm>
              <a:off x="2930000" y="2728563"/>
              <a:ext cx="1277206" cy="618602"/>
              <a:chOff x="0" y="0"/>
              <a:chExt cx="1346200" cy="67945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A0D1A86-1620-4135-8F96-FFA6EC8C1219}"/>
                  </a:ext>
                </a:extLst>
              </p:cNvPr>
              <p:cNvSpPr/>
              <p:nvPr/>
            </p:nvSpPr>
            <p:spPr>
              <a:xfrm>
                <a:off x="0" y="0"/>
                <a:ext cx="1346200" cy="679450"/>
              </a:xfrm>
              <a:prstGeom prst="ellips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10" name="Text Box 2">
                <a:extLst>
                  <a:ext uri="{FF2B5EF4-FFF2-40B4-BE49-F238E27FC236}">
                    <a16:creationId xmlns:a16="http://schemas.microsoft.com/office/drawing/2014/main" id="{52D8D807-2031-45E5-B1BA-2E2F13730D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724" y="146049"/>
                <a:ext cx="1174750" cy="387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400" b="1" dirty="0">
                    <a:effectLst/>
                    <a:latin typeface="Bradley Hand ITC" panose="03070402050302030203" pitchFamily="66" charset="0"/>
                    <a:ea typeface="Calibri" panose="020F0502020204030204" pitchFamily="34" charset="0"/>
                    <a:cs typeface="Arial" panose="020B0604020202020204" pitchFamily="34" charset="0"/>
                  </a:rPr>
                  <a:t>Emotions</a:t>
                </a:r>
                <a:r>
                  <a: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GB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4" name="Text Box 2">
              <a:extLst>
                <a:ext uri="{FF2B5EF4-FFF2-40B4-BE49-F238E27FC236}">
                  <a16:creationId xmlns:a16="http://schemas.microsoft.com/office/drawing/2014/main" id="{7E72BF15-E10C-46DF-8988-FBD90F7F81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1605" y="1771479"/>
              <a:ext cx="1384287" cy="55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fr-FR" sz="1100" b="1" dirty="0">
                  <a:solidFill>
                    <a:schemeClr val="accent5">
                      <a:lumMod val="75000"/>
                    </a:schemeClr>
                  </a:solidFill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Autres pratiques ex. équithérapie, hutte de sudation</a:t>
              </a:r>
            </a:p>
            <a:p>
              <a:pPr algn="ctr"/>
              <a:endParaRPr lang="en-GB" sz="10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Text Box 2">
              <a:extLst>
                <a:ext uri="{FF2B5EF4-FFF2-40B4-BE49-F238E27FC236}">
                  <a16:creationId xmlns:a16="http://schemas.microsoft.com/office/drawing/2014/main" id="{709B6E73-EFA2-4CE3-B224-F4CA5A6B4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0148" y="3630140"/>
              <a:ext cx="1384287" cy="55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fr-FR" sz="1100" b="1" dirty="0">
                  <a:solidFill>
                    <a:schemeClr val="accent5">
                      <a:lumMod val="75000"/>
                    </a:schemeClr>
                  </a:solidFill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Thérapies de groupe et cercles de paroles</a:t>
              </a:r>
            </a:p>
            <a:p>
              <a:pPr algn="ctr"/>
              <a:endParaRPr lang="en-GB" sz="10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Text Box 2">
              <a:extLst>
                <a:ext uri="{FF2B5EF4-FFF2-40B4-BE49-F238E27FC236}">
                  <a16:creationId xmlns:a16="http://schemas.microsoft.com/office/drawing/2014/main" id="{19A972A5-FDD9-4DC7-9BE1-1D2AB8B63A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0433" y="2860493"/>
              <a:ext cx="976746" cy="55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fr-FR" sz="1100" b="1" dirty="0">
                  <a:solidFill>
                    <a:schemeClr val="accent5">
                      <a:lumMod val="75000"/>
                    </a:schemeClr>
                  </a:solidFill>
                  <a:latin typeface="Bradley Hand ITC" panose="03070402050302030203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Soins individuels</a:t>
              </a:r>
            </a:p>
            <a:p>
              <a:pPr algn="ctr"/>
              <a:endParaRPr lang="en-GB" sz="10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35" name="Picture 3134">
            <a:extLst>
              <a:ext uri="{FF2B5EF4-FFF2-40B4-BE49-F238E27FC236}">
                <a16:creationId xmlns:a16="http://schemas.microsoft.com/office/drawing/2014/main" id="{3A4B6B66-860A-4CF3-832A-DEC20AEBB3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8022" y="3376516"/>
            <a:ext cx="352465" cy="35555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188B690-0E6D-490F-A454-5292AA6854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2141" y="4250237"/>
            <a:ext cx="368910" cy="35777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9B681E2-9D33-41B9-8435-4504E33C60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7550" y="3419262"/>
            <a:ext cx="330522" cy="33052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8784F50-91E5-4BDC-9CC6-1005C57115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8841" y="2395106"/>
            <a:ext cx="334050" cy="349820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B0C921D1-E3FD-4111-B600-EAD5008CDED2}"/>
              </a:ext>
            </a:extLst>
          </p:cNvPr>
          <p:cNvSpPr txBox="1"/>
          <p:nvPr/>
        </p:nvSpPr>
        <p:spPr>
          <a:xfrm>
            <a:off x="21109" y="44807"/>
            <a:ext cx="3735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latin typeface="Edwardian Script ITC" panose="030303020407070D0804" pitchFamily="66" charset="0"/>
              </a:rPr>
              <a:t>Exemples d’activités proposées…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45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36000">
              <a:schemeClr val="accent6">
                <a:lumMod val="20000"/>
                <a:lumOff val="80000"/>
              </a:schemeClr>
            </a:gs>
            <a:gs pos="69000">
              <a:srgbClr val="B4CF51"/>
            </a:gs>
            <a:gs pos="97000">
              <a:schemeClr val="accent6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9301A1E-D3BB-44B5-A685-E550C457C6E7}"/>
              </a:ext>
            </a:extLst>
          </p:cNvPr>
          <p:cNvSpPr txBox="1">
            <a:spLocks/>
          </p:cNvSpPr>
          <p:nvPr/>
        </p:nvSpPr>
        <p:spPr>
          <a:xfrm>
            <a:off x="446315" y="57719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Edwardian Script ITC" panose="030303020407070D0804" pitchFamily="66" charset="0"/>
              </a:rPr>
              <a:t>Les Lieux d’Inspiration…</a:t>
            </a:r>
            <a:endParaRPr lang="en-GB" b="1" dirty="0">
              <a:solidFill>
                <a:schemeClr val="accent6">
                  <a:lumMod val="50000"/>
                </a:schemeClr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9F3671-D7A6-4F72-8A29-F64A4017A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21" y="304800"/>
            <a:ext cx="5678958" cy="6553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DA49534-E6D2-4FF9-AF0E-3A0CAB8643B0}"/>
              </a:ext>
            </a:extLst>
          </p:cNvPr>
          <p:cNvGrpSpPr/>
          <p:nvPr/>
        </p:nvGrpSpPr>
        <p:grpSpPr>
          <a:xfrm>
            <a:off x="478970" y="1136627"/>
            <a:ext cx="1463810" cy="1365093"/>
            <a:chOff x="1424763" y="1892596"/>
            <a:chExt cx="1738423" cy="136509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11C4347-7B2B-4DFB-A862-0AF4AD1AFC59}"/>
                </a:ext>
              </a:extLst>
            </p:cNvPr>
            <p:cNvSpPr/>
            <p:nvPr/>
          </p:nvSpPr>
          <p:spPr>
            <a:xfrm>
              <a:off x="1424763" y="1892596"/>
              <a:ext cx="1738423" cy="1325564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366AE9-3AF1-4181-80E4-723B669A507F}"/>
                </a:ext>
              </a:extLst>
            </p:cNvPr>
            <p:cNvSpPr txBox="1"/>
            <p:nvPr/>
          </p:nvSpPr>
          <p:spPr>
            <a:xfrm>
              <a:off x="1424763" y="2057361"/>
              <a:ext cx="17384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Centres de </a:t>
              </a:r>
              <a:r>
                <a:rPr lang="en-GB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retraite</a:t>
              </a:r>
              <a:r>
                <a:rPr lang="en-GB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</a:t>
              </a:r>
              <a:r>
                <a:rPr lang="en-GB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méditative</a:t>
              </a:r>
              <a:endParaRPr lang="en-GB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57FF70-C630-4EBB-87CA-4D3EA3591252}"/>
              </a:ext>
            </a:extLst>
          </p:cNvPr>
          <p:cNvGrpSpPr/>
          <p:nvPr/>
        </p:nvGrpSpPr>
        <p:grpSpPr>
          <a:xfrm>
            <a:off x="9667384" y="841726"/>
            <a:ext cx="1463810" cy="1325563"/>
            <a:chOff x="1424763" y="1892596"/>
            <a:chExt cx="1738423" cy="132556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50908A5-F0D9-4820-B517-11BC84CD44F6}"/>
                </a:ext>
              </a:extLst>
            </p:cNvPr>
            <p:cNvSpPr/>
            <p:nvPr/>
          </p:nvSpPr>
          <p:spPr>
            <a:xfrm>
              <a:off x="1424763" y="1892596"/>
              <a:ext cx="1738423" cy="1325564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608A43-7D3D-44F0-90DA-5180D561C270}"/>
                </a:ext>
              </a:extLst>
            </p:cNvPr>
            <p:cNvSpPr txBox="1"/>
            <p:nvPr/>
          </p:nvSpPr>
          <p:spPr>
            <a:xfrm>
              <a:off x="1424763" y="2220654"/>
              <a:ext cx="1738423" cy="892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Bio </a:t>
              </a:r>
              <a:r>
                <a:rPr lang="en-GB" sz="1600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évennementiel</a:t>
              </a:r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  <a:p>
              <a:pPr algn="ctr"/>
              <a:endParaRPr lang="en-GB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C285F72-1228-435A-A3D7-4D9B05E9FD88}"/>
              </a:ext>
            </a:extLst>
          </p:cNvPr>
          <p:cNvGrpSpPr/>
          <p:nvPr/>
        </p:nvGrpSpPr>
        <p:grpSpPr>
          <a:xfrm>
            <a:off x="10552212" y="3279637"/>
            <a:ext cx="1463810" cy="1325563"/>
            <a:chOff x="1424763" y="1892596"/>
            <a:chExt cx="1738423" cy="132556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73EFB45-E113-4A10-A91D-184FBC95AE29}"/>
                </a:ext>
              </a:extLst>
            </p:cNvPr>
            <p:cNvSpPr/>
            <p:nvPr/>
          </p:nvSpPr>
          <p:spPr>
            <a:xfrm>
              <a:off x="1424763" y="1892596"/>
              <a:ext cx="1738423" cy="1325564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49F2EFE-2F21-475E-9A8B-701081A523A5}"/>
                </a:ext>
              </a:extLst>
            </p:cNvPr>
            <p:cNvSpPr txBox="1"/>
            <p:nvPr/>
          </p:nvSpPr>
          <p:spPr>
            <a:xfrm>
              <a:off x="1424763" y="2420581"/>
              <a:ext cx="17384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Eco-</a:t>
              </a:r>
              <a:r>
                <a:rPr lang="en-GB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tourisme</a:t>
              </a:r>
              <a:endParaRPr lang="en-GB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  <a:p>
              <a:pPr algn="ctr"/>
              <a:endParaRPr lang="en-GB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209023-5DC2-40A9-B586-8FCFCA54661A}"/>
              </a:ext>
            </a:extLst>
          </p:cNvPr>
          <p:cNvGrpSpPr/>
          <p:nvPr/>
        </p:nvGrpSpPr>
        <p:grpSpPr>
          <a:xfrm>
            <a:off x="9338660" y="4839309"/>
            <a:ext cx="1463810" cy="1325563"/>
            <a:chOff x="1424763" y="1892596"/>
            <a:chExt cx="1738423" cy="132556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F7CC4D-371E-48AD-AC4B-6AD561F5A1E8}"/>
                </a:ext>
              </a:extLst>
            </p:cNvPr>
            <p:cNvSpPr/>
            <p:nvPr/>
          </p:nvSpPr>
          <p:spPr>
            <a:xfrm>
              <a:off x="1424763" y="1892596"/>
              <a:ext cx="1738423" cy="1325564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EA1AC2-64D7-4815-8F73-B755D3E6B613}"/>
                </a:ext>
              </a:extLst>
            </p:cNvPr>
            <p:cNvSpPr txBox="1"/>
            <p:nvPr/>
          </p:nvSpPr>
          <p:spPr>
            <a:xfrm>
              <a:off x="1424763" y="2384004"/>
              <a:ext cx="17384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Ecovillages</a:t>
              </a:r>
            </a:p>
            <a:p>
              <a:pPr algn="ctr"/>
              <a:endParaRPr lang="en-GB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619497-BAE4-4066-BB63-7893F2BD50EF}"/>
              </a:ext>
            </a:extLst>
          </p:cNvPr>
          <p:cNvGrpSpPr/>
          <p:nvPr/>
        </p:nvGrpSpPr>
        <p:grpSpPr>
          <a:xfrm>
            <a:off x="498180" y="3771052"/>
            <a:ext cx="1463810" cy="1439815"/>
            <a:chOff x="1424763" y="1892596"/>
            <a:chExt cx="1738423" cy="143981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747C234-489F-444A-AAC5-8F8B37B92BEE}"/>
                </a:ext>
              </a:extLst>
            </p:cNvPr>
            <p:cNvSpPr/>
            <p:nvPr/>
          </p:nvSpPr>
          <p:spPr>
            <a:xfrm>
              <a:off x="1424763" y="1892596"/>
              <a:ext cx="1738423" cy="1325564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632DE98-B3F1-41D5-A646-E4D8ADF66EF8}"/>
                </a:ext>
              </a:extLst>
            </p:cNvPr>
            <p:cNvSpPr txBox="1"/>
            <p:nvPr/>
          </p:nvSpPr>
          <p:spPr>
            <a:xfrm>
              <a:off x="1424763" y="2132082"/>
              <a:ext cx="1738423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Centres </a:t>
              </a:r>
              <a:r>
                <a:rPr lang="en-GB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d’éducation</a:t>
              </a:r>
              <a:r>
                <a:rPr lang="en-GB" b="1" dirty="0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 </a:t>
              </a:r>
              <a:r>
                <a:rPr lang="en-GB" b="1" dirty="0" err="1">
                  <a:solidFill>
                    <a:schemeClr val="accent6">
                      <a:lumMod val="50000"/>
                    </a:schemeClr>
                  </a:solidFill>
                  <a:latin typeface="Bradley Hand ITC" panose="03070402050302030203" pitchFamily="66" charset="0"/>
                </a:rPr>
                <a:t>holistique</a:t>
              </a:r>
              <a:endParaRPr lang="en-GB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endParaRPr>
            </a:p>
            <a:p>
              <a:pPr algn="ctr"/>
              <a:endParaRPr lang="en-GB" dirty="0"/>
            </a:p>
          </p:txBody>
        </p:sp>
      </p:grpSp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8430BB51-4959-4261-812A-367ED4A0664F}"/>
              </a:ext>
            </a:extLst>
          </p:cNvPr>
          <p:cNvSpPr/>
          <p:nvPr/>
        </p:nvSpPr>
        <p:spPr>
          <a:xfrm rot="250633" flipV="1">
            <a:off x="1186901" y="325417"/>
            <a:ext cx="2979317" cy="920941"/>
          </a:xfrm>
          <a:prstGeom prst="curvedUpArrow">
            <a:avLst>
              <a:gd name="adj1" fmla="val 8892"/>
              <a:gd name="adj2" fmla="val 44970"/>
              <a:gd name="adj3" fmla="val 34981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Arrow: Curved Up 27">
            <a:extLst>
              <a:ext uri="{FF2B5EF4-FFF2-40B4-BE49-F238E27FC236}">
                <a16:creationId xmlns:a16="http://schemas.microsoft.com/office/drawing/2014/main" id="{7B637A8F-222B-4FD7-B8A0-4EC828CEBC4D}"/>
              </a:ext>
            </a:extLst>
          </p:cNvPr>
          <p:cNvSpPr/>
          <p:nvPr/>
        </p:nvSpPr>
        <p:spPr>
          <a:xfrm flipH="1">
            <a:off x="6890246" y="6164871"/>
            <a:ext cx="3233468" cy="590299"/>
          </a:xfrm>
          <a:prstGeom prst="curvedUp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Arrow: Curved Up 28">
            <a:extLst>
              <a:ext uri="{FF2B5EF4-FFF2-40B4-BE49-F238E27FC236}">
                <a16:creationId xmlns:a16="http://schemas.microsoft.com/office/drawing/2014/main" id="{7DC2ABA8-2AE0-4348-93F8-383573EA91C5}"/>
              </a:ext>
            </a:extLst>
          </p:cNvPr>
          <p:cNvSpPr/>
          <p:nvPr/>
        </p:nvSpPr>
        <p:spPr>
          <a:xfrm>
            <a:off x="1157316" y="5096615"/>
            <a:ext cx="2744893" cy="588222"/>
          </a:xfrm>
          <a:prstGeom prst="curvedUp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Arrow: Curved Up 29">
            <a:extLst>
              <a:ext uri="{FF2B5EF4-FFF2-40B4-BE49-F238E27FC236}">
                <a16:creationId xmlns:a16="http://schemas.microsoft.com/office/drawing/2014/main" id="{77894C8E-2AD3-4EDB-BF41-FCE02AABBD9C}"/>
              </a:ext>
            </a:extLst>
          </p:cNvPr>
          <p:cNvSpPr/>
          <p:nvPr/>
        </p:nvSpPr>
        <p:spPr>
          <a:xfrm flipH="1" flipV="1">
            <a:off x="8148563" y="326259"/>
            <a:ext cx="2305738" cy="515466"/>
          </a:xfrm>
          <a:prstGeom prst="curvedUp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Arrow: Curved Up 32">
            <a:extLst>
              <a:ext uri="{FF2B5EF4-FFF2-40B4-BE49-F238E27FC236}">
                <a16:creationId xmlns:a16="http://schemas.microsoft.com/office/drawing/2014/main" id="{4BDA41B9-DB8F-4AD2-9383-A84383101A9D}"/>
              </a:ext>
            </a:extLst>
          </p:cNvPr>
          <p:cNvSpPr/>
          <p:nvPr/>
        </p:nvSpPr>
        <p:spPr>
          <a:xfrm flipH="1" flipV="1">
            <a:off x="9117688" y="2794529"/>
            <a:ext cx="2224643" cy="478809"/>
          </a:xfrm>
          <a:prstGeom prst="curvedUp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8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983720-C1FF-4D95-814A-61811392B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957A34-C4BE-4FA0-BB35-AF39347D9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31" y="131942"/>
            <a:ext cx="10515600" cy="1325563"/>
          </a:xfrm>
        </p:spPr>
        <p:txBody>
          <a:bodyPr/>
          <a:lstStyle/>
          <a:p>
            <a:r>
              <a:rPr lang="fr-FR" sz="4000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Holy Isle 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(Ecosse)</a:t>
            </a:r>
            <a:br>
              <a:rPr lang="fr-FR" dirty="0"/>
            </a:b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Centre de méditation, woofing, bouddhisme, </a:t>
            </a:r>
            <a:br>
              <a:rPr lang="fr-FR" sz="20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</a:b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spiritualité, Nature, arts martiaux…</a:t>
            </a:r>
            <a:endParaRPr lang="en-GB" sz="2000" dirty="0">
              <a:solidFill>
                <a:schemeClr val="accent6">
                  <a:lumMod val="50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3076" name="Picture 4" descr="Aperçu de l’image">
            <a:extLst>
              <a:ext uri="{FF2B5EF4-FFF2-40B4-BE49-F238E27FC236}">
                <a16:creationId xmlns:a16="http://schemas.microsoft.com/office/drawing/2014/main" id="{CA7662DF-7087-423C-ACF4-A00232BA6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2727"/>
            <a:ext cx="4398264" cy="4405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F0F4352F-F7EE-437F-B098-F09B32BA7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192" y="2906486"/>
            <a:ext cx="7226808" cy="3957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perçu de l’image">
            <a:extLst>
              <a:ext uri="{FF2B5EF4-FFF2-40B4-BE49-F238E27FC236}">
                <a16:creationId xmlns:a16="http://schemas.microsoft.com/office/drawing/2014/main" id="{7A7A8099-6023-4AB4-99DB-CCB6BAB60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 bwMode="auto">
          <a:xfrm>
            <a:off x="7068178" y="0"/>
            <a:ext cx="5123822" cy="2900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Butterfly Flowers Slide Master">
            <a:extLst>
              <a:ext uri="{FF2B5EF4-FFF2-40B4-BE49-F238E27FC236}">
                <a16:creationId xmlns:a16="http://schemas.microsoft.com/office/drawing/2014/main" id="{D42173BC-43AB-4667-93FB-CC9CAF2474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D4DDD7F5-CDFF-45D1-987D-BB5F333FD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019" y="1589447"/>
            <a:ext cx="3735608" cy="2484179"/>
          </a:xfrm>
          <a:prstGeom prst="ellipse">
            <a:avLst/>
          </a:prstGeom>
          <a:ln w="190500" cap="rnd">
            <a:solidFill>
              <a:schemeClr val="accent6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41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088A01-9AF2-483D-93EA-8BE0E02F6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6" name="Picture 8" descr="Escola Schumacher Brasil | Schumacher no Mundo">
            <a:extLst>
              <a:ext uri="{FF2B5EF4-FFF2-40B4-BE49-F238E27FC236}">
                <a16:creationId xmlns:a16="http://schemas.microsoft.com/office/drawing/2014/main" id="{B4304B84-9507-4081-915D-F53DDA094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81640"/>
            <a:ext cx="4161506" cy="2553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30B18F-8E71-49EA-B46C-668EBF39B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39" y="198601"/>
            <a:ext cx="11160760" cy="1325563"/>
          </a:xfrm>
        </p:spPr>
        <p:txBody>
          <a:bodyPr/>
          <a:lstStyle/>
          <a:p>
            <a:r>
              <a:rPr lang="fr-FR" sz="4000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The Schumacher </a:t>
            </a:r>
            <a:r>
              <a:rPr lang="fr-FR" sz="4000" b="1" dirty="0" err="1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College</a:t>
            </a:r>
            <a:r>
              <a:rPr lang="fr-FR" sz="4000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 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(Angleterre)</a:t>
            </a:r>
            <a:br>
              <a:rPr lang="fr-FR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Education holistique, science, économie, design, </a:t>
            </a:r>
            <a:br>
              <a:rPr lang="fr-FR" sz="20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</a:b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Centaur" panose="02030504050205020304" pitchFamily="18" charset="0"/>
              </a:rPr>
              <a:t>Nature, spiritualité, vie communautaire…</a:t>
            </a:r>
            <a:endParaRPr lang="en-GB" sz="2000" dirty="0">
              <a:solidFill>
                <a:schemeClr val="accent6">
                  <a:lumMod val="50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2058" name="Picture 10" descr="Schumacher Experience - Retreat Network">
            <a:extLst>
              <a:ext uri="{FF2B5EF4-FFF2-40B4-BE49-F238E27FC236}">
                <a16:creationId xmlns:a16="http://schemas.microsoft.com/office/drawing/2014/main" id="{A9A894FA-BE59-4EE0-A8A1-9ECD56C2D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739" y="3853543"/>
            <a:ext cx="4258423" cy="2982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9C7EAE-AB6F-412B-8A02-D938D8DDBE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60" y="4334790"/>
            <a:ext cx="3803167" cy="2499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AF9B0F3B-02AA-45C3-AC7F-F012456EF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9"/>
          <a:stretch/>
        </p:blipFill>
        <p:spPr bwMode="auto">
          <a:xfrm>
            <a:off x="0" y="4358359"/>
            <a:ext cx="4075748" cy="2499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9414F9BA-A1E2-4E64-866F-9D7708138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226" y="1829656"/>
            <a:ext cx="3653101" cy="2505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1219A4FE-1F1C-4F50-96DE-7B8378062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3" b="3288"/>
          <a:stretch/>
        </p:blipFill>
        <p:spPr bwMode="auto">
          <a:xfrm>
            <a:off x="7937775" y="-1"/>
            <a:ext cx="4258423" cy="3853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1DCF386-6A99-4256-98BA-E9C72FF56438}"/>
              </a:ext>
            </a:extLst>
          </p:cNvPr>
          <p:cNvSpPr/>
          <p:nvPr/>
        </p:nvSpPr>
        <p:spPr>
          <a:xfrm>
            <a:off x="5216675" y="4382807"/>
            <a:ext cx="729343" cy="764277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F2ABA87-2ED0-41F7-A48C-D41D422CC62B}"/>
              </a:ext>
            </a:extLst>
          </p:cNvPr>
          <p:cNvSpPr/>
          <p:nvPr/>
        </p:nvSpPr>
        <p:spPr>
          <a:xfrm>
            <a:off x="4109227" y="2542607"/>
            <a:ext cx="729343" cy="764277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F12B4D-E2F3-4D18-A99A-2485F4F84C27}"/>
              </a:ext>
            </a:extLst>
          </p:cNvPr>
          <p:cNvSpPr/>
          <p:nvPr/>
        </p:nvSpPr>
        <p:spPr>
          <a:xfrm>
            <a:off x="4541520" y="3322320"/>
            <a:ext cx="695960" cy="1280160"/>
          </a:xfrm>
          <a:custGeom>
            <a:avLst/>
            <a:gdLst>
              <a:gd name="connsiteX0" fmla="*/ 695960 w 695960"/>
              <a:gd name="connsiteY0" fmla="*/ 1280160 h 1280160"/>
              <a:gd name="connsiteX1" fmla="*/ 665480 w 695960"/>
              <a:gd name="connsiteY1" fmla="*/ 1259840 h 1280160"/>
              <a:gd name="connsiteX2" fmla="*/ 624840 w 695960"/>
              <a:gd name="connsiteY2" fmla="*/ 1224280 h 1280160"/>
              <a:gd name="connsiteX3" fmla="*/ 614680 w 695960"/>
              <a:gd name="connsiteY3" fmla="*/ 1203960 h 1280160"/>
              <a:gd name="connsiteX4" fmla="*/ 563880 w 695960"/>
              <a:gd name="connsiteY4" fmla="*/ 1158240 h 1280160"/>
              <a:gd name="connsiteX5" fmla="*/ 533400 w 695960"/>
              <a:gd name="connsiteY5" fmla="*/ 1117600 h 1280160"/>
              <a:gd name="connsiteX6" fmla="*/ 523240 w 695960"/>
              <a:gd name="connsiteY6" fmla="*/ 1102360 h 1280160"/>
              <a:gd name="connsiteX7" fmla="*/ 508000 w 695960"/>
              <a:gd name="connsiteY7" fmla="*/ 1082040 h 1280160"/>
              <a:gd name="connsiteX8" fmla="*/ 487680 w 695960"/>
              <a:gd name="connsiteY8" fmla="*/ 1046480 h 1280160"/>
              <a:gd name="connsiteX9" fmla="*/ 441960 w 695960"/>
              <a:gd name="connsiteY9" fmla="*/ 995680 h 1280160"/>
              <a:gd name="connsiteX10" fmla="*/ 396240 w 695960"/>
              <a:gd name="connsiteY10" fmla="*/ 929640 h 1280160"/>
              <a:gd name="connsiteX11" fmla="*/ 345440 w 695960"/>
              <a:gd name="connsiteY11" fmla="*/ 873760 h 1280160"/>
              <a:gd name="connsiteX12" fmla="*/ 330200 w 695960"/>
              <a:gd name="connsiteY12" fmla="*/ 838200 h 1280160"/>
              <a:gd name="connsiteX13" fmla="*/ 309880 w 695960"/>
              <a:gd name="connsiteY13" fmla="*/ 812800 h 1280160"/>
              <a:gd name="connsiteX14" fmla="*/ 248920 w 695960"/>
              <a:gd name="connsiteY14" fmla="*/ 701040 h 1280160"/>
              <a:gd name="connsiteX15" fmla="*/ 233680 w 695960"/>
              <a:gd name="connsiteY15" fmla="*/ 665480 h 1280160"/>
              <a:gd name="connsiteX16" fmla="*/ 223520 w 695960"/>
              <a:gd name="connsiteY16" fmla="*/ 624840 h 1280160"/>
              <a:gd name="connsiteX17" fmla="*/ 187960 w 695960"/>
              <a:gd name="connsiteY17" fmla="*/ 543560 h 1280160"/>
              <a:gd name="connsiteX18" fmla="*/ 172720 w 695960"/>
              <a:gd name="connsiteY18" fmla="*/ 508000 h 1280160"/>
              <a:gd name="connsiteX19" fmla="*/ 147320 w 695960"/>
              <a:gd name="connsiteY19" fmla="*/ 436880 h 1280160"/>
              <a:gd name="connsiteX20" fmla="*/ 137160 w 695960"/>
              <a:gd name="connsiteY20" fmla="*/ 391160 h 1280160"/>
              <a:gd name="connsiteX21" fmla="*/ 111760 w 695960"/>
              <a:gd name="connsiteY21" fmla="*/ 330200 h 1280160"/>
              <a:gd name="connsiteX22" fmla="*/ 76200 w 695960"/>
              <a:gd name="connsiteY22" fmla="*/ 213360 h 1280160"/>
              <a:gd name="connsiteX23" fmla="*/ 45720 w 695960"/>
              <a:gd name="connsiteY23" fmla="*/ 142240 h 1280160"/>
              <a:gd name="connsiteX24" fmla="*/ 30480 w 695960"/>
              <a:gd name="connsiteY24" fmla="*/ 96520 h 1280160"/>
              <a:gd name="connsiteX25" fmla="*/ 10160 w 695960"/>
              <a:gd name="connsiteY25" fmla="*/ 45720 h 1280160"/>
              <a:gd name="connsiteX26" fmla="*/ 5080 w 695960"/>
              <a:gd name="connsiteY26" fmla="*/ 20320 h 1280160"/>
              <a:gd name="connsiteX27" fmla="*/ 0 w 695960"/>
              <a:gd name="connsiteY27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95960" h="1280160">
                <a:moveTo>
                  <a:pt x="695960" y="1280160"/>
                </a:moveTo>
                <a:cubicBezTo>
                  <a:pt x="685800" y="1273387"/>
                  <a:pt x="674606" y="1267952"/>
                  <a:pt x="665480" y="1259840"/>
                </a:cubicBezTo>
                <a:cubicBezTo>
                  <a:pt x="611755" y="1212085"/>
                  <a:pt x="695472" y="1266659"/>
                  <a:pt x="624840" y="1224280"/>
                </a:cubicBezTo>
                <a:cubicBezTo>
                  <a:pt x="621453" y="1217507"/>
                  <a:pt x="619224" y="1210018"/>
                  <a:pt x="614680" y="1203960"/>
                </a:cubicBezTo>
                <a:cubicBezTo>
                  <a:pt x="597165" y="1180606"/>
                  <a:pt x="584935" y="1181050"/>
                  <a:pt x="563880" y="1158240"/>
                </a:cubicBezTo>
                <a:cubicBezTo>
                  <a:pt x="552394" y="1145797"/>
                  <a:pt x="542793" y="1131689"/>
                  <a:pt x="533400" y="1117600"/>
                </a:cubicBezTo>
                <a:cubicBezTo>
                  <a:pt x="530013" y="1112520"/>
                  <a:pt x="526789" y="1107328"/>
                  <a:pt x="523240" y="1102360"/>
                </a:cubicBezTo>
                <a:cubicBezTo>
                  <a:pt x="518319" y="1095470"/>
                  <a:pt x="512546" y="1089183"/>
                  <a:pt x="508000" y="1082040"/>
                </a:cubicBezTo>
                <a:cubicBezTo>
                  <a:pt x="500671" y="1070522"/>
                  <a:pt x="495253" y="1057839"/>
                  <a:pt x="487680" y="1046480"/>
                </a:cubicBezTo>
                <a:cubicBezTo>
                  <a:pt x="468432" y="1017608"/>
                  <a:pt x="465583" y="1022255"/>
                  <a:pt x="441960" y="995680"/>
                </a:cubicBezTo>
                <a:cubicBezTo>
                  <a:pt x="426005" y="977731"/>
                  <a:pt x="409189" y="945577"/>
                  <a:pt x="396240" y="929640"/>
                </a:cubicBezTo>
                <a:cubicBezTo>
                  <a:pt x="380343" y="910075"/>
                  <a:pt x="357783" y="896388"/>
                  <a:pt x="345440" y="873760"/>
                </a:cubicBezTo>
                <a:cubicBezTo>
                  <a:pt x="339265" y="862439"/>
                  <a:pt x="336698" y="849339"/>
                  <a:pt x="330200" y="838200"/>
                </a:cubicBezTo>
                <a:cubicBezTo>
                  <a:pt x="324737" y="828834"/>
                  <a:pt x="315670" y="821967"/>
                  <a:pt x="309880" y="812800"/>
                </a:cubicBezTo>
                <a:cubicBezTo>
                  <a:pt x="291043" y="782975"/>
                  <a:pt x="265189" y="735901"/>
                  <a:pt x="248920" y="701040"/>
                </a:cubicBezTo>
                <a:cubicBezTo>
                  <a:pt x="243466" y="689354"/>
                  <a:pt x="237758" y="677714"/>
                  <a:pt x="233680" y="665480"/>
                </a:cubicBezTo>
                <a:cubicBezTo>
                  <a:pt x="229264" y="652233"/>
                  <a:pt x="228423" y="637915"/>
                  <a:pt x="223520" y="624840"/>
                </a:cubicBezTo>
                <a:cubicBezTo>
                  <a:pt x="213136" y="597150"/>
                  <a:pt x="199751" y="570680"/>
                  <a:pt x="187960" y="543560"/>
                </a:cubicBezTo>
                <a:cubicBezTo>
                  <a:pt x="182818" y="531733"/>
                  <a:pt x="172720" y="508000"/>
                  <a:pt x="172720" y="508000"/>
                </a:cubicBezTo>
                <a:cubicBezTo>
                  <a:pt x="160689" y="435815"/>
                  <a:pt x="178806" y="526090"/>
                  <a:pt x="147320" y="436880"/>
                </a:cubicBezTo>
                <a:cubicBezTo>
                  <a:pt x="142124" y="422158"/>
                  <a:pt x="141183" y="406245"/>
                  <a:pt x="137160" y="391160"/>
                </a:cubicBezTo>
                <a:cubicBezTo>
                  <a:pt x="122085" y="334628"/>
                  <a:pt x="133193" y="386461"/>
                  <a:pt x="111760" y="330200"/>
                </a:cubicBezTo>
                <a:cubicBezTo>
                  <a:pt x="56962" y="186356"/>
                  <a:pt x="105883" y="308344"/>
                  <a:pt x="76200" y="213360"/>
                </a:cubicBezTo>
                <a:cubicBezTo>
                  <a:pt x="51871" y="135506"/>
                  <a:pt x="71435" y="206528"/>
                  <a:pt x="45720" y="142240"/>
                </a:cubicBezTo>
                <a:cubicBezTo>
                  <a:pt x="39754" y="127325"/>
                  <a:pt x="37664" y="110888"/>
                  <a:pt x="30480" y="96520"/>
                </a:cubicBezTo>
                <a:cubicBezTo>
                  <a:pt x="19082" y="73723"/>
                  <a:pt x="17693" y="73340"/>
                  <a:pt x="10160" y="45720"/>
                </a:cubicBezTo>
                <a:cubicBezTo>
                  <a:pt x="7888" y="37390"/>
                  <a:pt x="6953" y="28749"/>
                  <a:pt x="5080" y="20320"/>
                </a:cubicBezTo>
                <a:cubicBezTo>
                  <a:pt x="3565" y="13504"/>
                  <a:pt x="1693" y="6773"/>
                  <a:pt x="0" y="0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76617D-5BFB-4F70-A62B-2A788FF31D6F}"/>
              </a:ext>
            </a:extLst>
          </p:cNvPr>
          <p:cNvSpPr/>
          <p:nvPr/>
        </p:nvSpPr>
        <p:spPr>
          <a:xfrm flipV="1">
            <a:off x="4473898" y="1626375"/>
            <a:ext cx="977674" cy="892224"/>
          </a:xfrm>
          <a:custGeom>
            <a:avLst/>
            <a:gdLst>
              <a:gd name="connsiteX0" fmla="*/ 695960 w 695960"/>
              <a:gd name="connsiteY0" fmla="*/ 1280160 h 1280160"/>
              <a:gd name="connsiteX1" fmla="*/ 665480 w 695960"/>
              <a:gd name="connsiteY1" fmla="*/ 1259840 h 1280160"/>
              <a:gd name="connsiteX2" fmla="*/ 624840 w 695960"/>
              <a:gd name="connsiteY2" fmla="*/ 1224280 h 1280160"/>
              <a:gd name="connsiteX3" fmla="*/ 614680 w 695960"/>
              <a:gd name="connsiteY3" fmla="*/ 1203960 h 1280160"/>
              <a:gd name="connsiteX4" fmla="*/ 563880 w 695960"/>
              <a:gd name="connsiteY4" fmla="*/ 1158240 h 1280160"/>
              <a:gd name="connsiteX5" fmla="*/ 533400 w 695960"/>
              <a:gd name="connsiteY5" fmla="*/ 1117600 h 1280160"/>
              <a:gd name="connsiteX6" fmla="*/ 523240 w 695960"/>
              <a:gd name="connsiteY6" fmla="*/ 1102360 h 1280160"/>
              <a:gd name="connsiteX7" fmla="*/ 508000 w 695960"/>
              <a:gd name="connsiteY7" fmla="*/ 1082040 h 1280160"/>
              <a:gd name="connsiteX8" fmla="*/ 487680 w 695960"/>
              <a:gd name="connsiteY8" fmla="*/ 1046480 h 1280160"/>
              <a:gd name="connsiteX9" fmla="*/ 441960 w 695960"/>
              <a:gd name="connsiteY9" fmla="*/ 995680 h 1280160"/>
              <a:gd name="connsiteX10" fmla="*/ 396240 w 695960"/>
              <a:gd name="connsiteY10" fmla="*/ 929640 h 1280160"/>
              <a:gd name="connsiteX11" fmla="*/ 345440 w 695960"/>
              <a:gd name="connsiteY11" fmla="*/ 873760 h 1280160"/>
              <a:gd name="connsiteX12" fmla="*/ 330200 w 695960"/>
              <a:gd name="connsiteY12" fmla="*/ 838200 h 1280160"/>
              <a:gd name="connsiteX13" fmla="*/ 309880 w 695960"/>
              <a:gd name="connsiteY13" fmla="*/ 812800 h 1280160"/>
              <a:gd name="connsiteX14" fmla="*/ 248920 w 695960"/>
              <a:gd name="connsiteY14" fmla="*/ 701040 h 1280160"/>
              <a:gd name="connsiteX15" fmla="*/ 233680 w 695960"/>
              <a:gd name="connsiteY15" fmla="*/ 665480 h 1280160"/>
              <a:gd name="connsiteX16" fmla="*/ 223520 w 695960"/>
              <a:gd name="connsiteY16" fmla="*/ 624840 h 1280160"/>
              <a:gd name="connsiteX17" fmla="*/ 187960 w 695960"/>
              <a:gd name="connsiteY17" fmla="*/ 543560 h 1280160"/>
              <a:gd name="connsiteX18" fmla="*/ 172720 w 695960"/>
              <a:gd name="connsiteY18" fmla="*/ 508000 h 1280160"/>
              <a:gd name="connsiteX19" fmla="*/ 147320 w 695960"/>
              <a:gd name="connsiteY19" fmla="*/ 436880 h 1280160"/>
              <a:gd name="connsiteX20" fmla="*/ 137160 w 695960"/>
              <a:gd name="connsiteY20" fmla="*/ 391160 h 1280160"/>
              <a:gd name="connsiteX21" fmla="*/ 111760 w 695960"/>
              <a:gd name="connsiteY21" fmla="*/ 330200 h 1280160"/>
              <a:gd name="connsiteX22" fmla="*/ 76200 w 695960"/>
              <a:gd name="connsiteY22" fmla="*/ 213360 h 1280160"/>
              <a:gd name="connsiteX23" fmla="*/ 45720 w 695960"/>
              <a:gd name="connsiteY23" fmla="*/ 142240 h 1280160"/>
              <a:gd name="connsiteX24" fmla="*/ 30480 w 695960"/>
              <a:gd name="connsiteY24" fmla="*/ 96520 h 1280160"/>
              <a:gd name="connsiteX25" fmla="*/ 10160 w 695960"/>
              <a:gd name="connsiteY25" fmla="*/ 45720 h 1280160"/>
              <a:gd name="connsiteX26" fmla="*/ 5080 w 695960"/>
              <a:gd name="connsiteY26" fmla="*/ 20320 h 1280160"/>
              <a:gd name="connsiteX27" fmla="*/ 0 w 695960"/>
              <a:gd name="connsiteY27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95960" h="1280160">
                <a:moveTo>
                  <a:pt x="695960" y="1280160"/>
                </a:moveTo>
                <a:cubicBezTo>
                  <a:pt x="685800" y="1273387"/>
                  <a:pt x="674606" y="1267952"/>
                  <a:pt x="665480" y="1259840"/>
                </a:cubicBezTo>
                <a:cubicBezTo>
                  <a:pt x="611755" y="1212085"/>
                  <a:pt x="695472" y="1266659"/>
                  <a:pt x="624840" y="1224280"/>
                </a:cubicBezTo>
                <a:cubicBezTo>
                  <a:pt x="621453" y="1217507"/>
                  <a:pt x="619224" y="1210018"/>
                  <a:pt x="614680" y="1203960"/>
                </a:cubicBezTo>
                <a:cubicBezTo>
                  <a:pt x="597165" y="1180606"/>
                  <a:pt x="584935" y="1181050"/>
                  <a:pt x="563880" y="1158240"/>
                </a:cubicBezTo>
                <a:cubicBezTo>
                  <a:pt x="552394" y="1145797"/>
                  <a:pt x="542793" y="1131689"/>
                  <a:pt x="533400" y="1117600"/>
                </a:cubicBezTo>
                <a:cubicBezTo>
                  <a:pt x="530013" y="1112520"/>
                  <a:pt x="526789" y="1107328"/>
                  <a:pt x="523240" y="1102360"/>
                </a:cubicBezTo>
                <a:cubicBezTo>
                  <a:pt x="518319" y="1095470"/>
                  <a:pt x="512546" y="1089183"/>
                  <a:pt x="508000" y="1082040"/>
                </a:cubicBezTo>
                <a:cubicBezTo>
                  <a:pt x="500671" y="1070522"/>
                  <a:pt x="495253" y="1057839"/>
                  <a:pt x="487680" y="1046480"/>
                </a:cubicBezTo>
                <a:cubicBezTo>
                  <a:pt x="468432" y="1017608"/>
                  <a:pt x="465583" y="1022255"/>
                  <a:pt x="441960" y="995680"/>
                </a:cubicBezTo>
                <a:cubicBezTo>
                  <a:pt x="426005" y="977731"/>
                  <a:pt x="409189" y="945577"/>
                  <a:pt x="396240" y="929640"/>
                </a:cubicBezTo>
                <a:cubicBezTo>
                  <a:pt x="380343" y="910075"/>
                  <a:pt x="357783" y="896388"/>
                  <a:pt x="345440" y="873760"/>
                </a:cubicBezTo>
                <a:cubicBezTo>
                  <a:pt x="339265" y="862439"/>
                  <a:pt x="336698" y="849339"/>
                  <a:pt x="330200" y="838200"/>
                </a:cubicBezTo>
                <a:cubicBezTo>
                  <a:pt x="324737" y="828834"/>
                  <a:pt x="315670" y="821967"/>
                  <a:pt x="309880" y="812800"/>
                </a:cubicBezTo>
                <a:cubicBezTo>
                  <a:pt x="291043" y="782975"/>
                  <a:pt x="265189" y="735901"/>
                  <a:pt x="248920" y="701040"/>
                </a:cubicBezTo>
                <a:cubicBezTo>
                  <a:pt x="243466" y="689354"/>
                  <a:pt x="237758" y="677714"/>
                  <a:pt x="233680" y="665480"/>
                </a:cubicBezTo>
                <a:cubicBezTo>
                  <a:pt x="229264" y="652233"/>
                  <a:pt x="228423" y="637915"/>
                  <a:pt x="223520" y="624840"/>
                </a:cubicBezTo>
                <a:cubicBezTo>
                  <a:pt x="213136" y="597150"/>
                  <a:pt x="199751" y="570680"/>
                  <a:pt x="187960" y="543560"/>
                </a:cubicBezTo>
                <a:cubicBezTo>
                  <a:pt x="182818" y="531733"/>
                  <a:pt x="172720" y="508000"/>
                  <a:pt x="172720" y="508000"/>
                </a:cubicBezTo>
                <a:cubicBezTo>
                  <a:pt x="160689" y="435815"/>
                  <a:pt x="178806" y="526090"/>
                  <a:pt x="147320" y="436880"/>
                </a:cubicBezTo>
                <a:cubicBezTo>
                  <a:pt x="142124" y="422158"/>
                  <a:pt x="141183" y="406245"/>
                  <a:pt x="137160" y="391160"/>
                </a:cubicBezTo>
                <a:cubicBezTo>
                  <a:pt x="122085" y="334628"/>
                  <a:pt x="133193" y="386461"/>
                  <a:pt x="111760" y="330200"/>
                </a:cubicBezTo>
                <a:cubicBezTo>
                  <a:pt x="56962" y="186356"/>
                  <a:pt x="105883" y="308344"/>
                  <a:pt x="76200" y="213360"/>
                </a:cubicBezTo>
                <a:cubicBezTo>
                  <a:pt x="51871" y="135506"/>
                  <a:pt x="71435" y="206528"/>
                  <a:pt x="45720" y="142240"/>
                </a:cubicBezTo>
                <a:cubicBezTo>
                  <a:pt x="39754" y="127325"/>
                  <a:pt x="37664" y="110888"/>
                  <a:pt x="30480" y="96520"/>
                </a:cubicBezTo>
                <a:cubicBezTo>
                  <a:pt x="19082" y="73723"/>
                  <a:pt x="17693" y="73340"/>
                  <a:pt x="10160" y="45720"/>
                </a:cubicBezTo>
                <a:cubicBezTo>
                  <a:pt x="7888" y="37390"/>
                  <a:pt x="6953" y="28749"/>
                  <a:pt x="5080" y="20320"/>
                </a:cubicBezTo>
                <a:cubicBezTo>
                  <a:pt x="3565" y="13504"/>
                  <a:pt x="1693" y="6773"/>
                  <a:pt x="0" y="0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BF1BA2-E65E-4F1F-A508-073494B721FE}"/>
              </a:ext>
            </a:extLst>
          </p:cNvPr>
          <p:cNvSpPr txBox="1"/>
          <p:nvPr/>
        </p:nvSpPr>
        <p:spPr>
          <a:xfrm rot="20798219">
            <a:off x="5396330" y="1285859"/>
            <a:ext cx="1662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Sarah en bénévole !</a:t>
            </a:r>
            <a:endParaRPr lang="en-GB" sz="1400" dirty="0">
              <a:solidFill>
                <a:schemeClr val="accent6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948</Words>
  <Application>Microsoft Office PowerPoint</Application>
  <PresentationFormat>Widescreen</PresentationFormat>
  <Paragraphs>199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Bradley Hand ITC</vt:lpstr>
      <vt:lpstr>Calibri</vt:lpstr>
      <vt:lpstr>Calibri Light</vt:lpstr>
      <vt:lpstr>Centaur</vt:lpstr>
      <vt:lpstr>Edwardian Script ITC</vt:lpstr>
      <vt:lpstr>Wingdings</vt:lpstr>
      <vt:lpstr>Office Theme</vt:lpstr>
      <vt:lpstr>Avalonia</vt:lpstr>
      <vt:lpstr>Programme</vt:lpstr>
      <vt:lpstr>PowerPoint Presentation</vt:lpstr>
      <vt:lpstr>Le Lieu</vt:lpstr>
      <vt:lpstr>PowerPoint Presentation</vt:lpstr>
      <vt:lpstr>PowerPoint Presentation</vt:lpstr>
      <vt:lpstr>PowerPoint Presentation</vt:lpstr>
      <vt:lpstr>Holy Isle (Ecosse) Centre de méditation, woofing, bouddhisme,  spiritualité, Nature, arts martiaux…</vt:lpstr>
      <vt:lpstr>The Schumacher College (Angleterre) Education holistique, science, économie, design,  Nature, spiritualité, vie communautaire…</vt:lpstr>
      <vt:lpstr>Damanhur (Italie) Ecovillage de 600 personnes dans les Alpes  italiennes, art, éducation, spiritualité…</vt:lpstr>
      <vt:lpstr>The Eden Project (Angleterre) Tourisme écologique, land art, lieu rassembleur,  biodiversité, science &amp; éducation holistique,  évènementiel…</vt:lpstr>
      <vt:lpstr>Les Jardins de Mamajah (Genève) Permaculture, écoconstructions légères, bio-évènementiel…</vt:lpstr>
      <vt:lpstr>PowerPoint Presentation</vt:lpstr>
      <vt:lpstr>Les Finances</vt:lpstr>
      <vt:lpstr>Les Finances (suite)</vt:lpstr>
      <vt:lpstr>PowerPoint Presentation</vt:lpstr>
      <vt:lpstr>PowerPoint Presentation</vt:lpstr>
      <vt:lpstr>Accompagnement</vt:lpstr>
      <vt:lpstr>Ils ne savaient pas que c’était impossible, alors ils l’ont fait…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Reconnection Centre</dc:title>
  <dc:creator>Sarah C</dc:creator>
  <cp:lastModifiedBy>Sarah C</cp:lastModifiedBy>
  <cp:revision>58</cp:revision>
  <dcterms:created xsi:type="dcterms:W3CDTF">2021-10-13T22:20:52Z</dcterms:created>
  <dcterms:modified xsi:type="dcterms:W3CDTF">2022-05-30T17:01:51Z</dcterms:modified>
</cp:coreProperties>
</file>